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59"/>
  </p:notesMasterIdLst>
  <p:sldIdLst>
    <p:sldId id="256" r:id="rId2"/>
    <p:sldId id="257" r:id="rId3"/>
    <p:sldId id="258" r:id="rId4"/>
    <p:sldId id="259" r:id="rId5"/>
    <p:sldId id="260" r:id="rId6"/>
    <p:sldId id="261" r:id="rId7"/>
    <p:sldId id="334" r:id="rId8"/>
    <p:sldId id="299" r:id="rId9"/>
    <p:sldId id="323" r:id="rId10"/>
    <p:sldId id="301" r:id="rId11"/>
    <p:sldId id="302" r:id="rId12"/>
    <p:sldId id="339" r:id="rId13"/>
    <p:sldId id="335" r:id="rId14"/>
    <p:sldId id="336" r:id="rId15"/>
    <p:sldId id="327" r:id="rId16"/>
    <p:sldId id="328" r:id="rId17"/>
    <p:sldId id="329" r:id="rId18"/>
    <p:sldId id="306" r:id="rId19"/>
    <p:sldId id="262" r:id="rId20"/>
    <p:sldId id="340" r:id="rId21"/>
    <p:sldId id="330" r:id="rId22"/>
    <p:sldId id="263" r:id="rId23"/>
    <p:sldId id="310" r:id="rId24"/>
    <p:sldId id="264" r:id="rId25"/>
    <p:sldId id="331" r:id="rId26"/>
    <p:sldId id="265" r:id="rId27"/>
    <p:sldId id="266" r:id="rId28"/>
    <p:sldId id="332" r:id="rId29"/>
    <p:sldId id="267" r:id="rId30"/>
    <p:sldId id="314" r:id="rId31"/>
    <p:sldId id="268" r:id="rId32"/>
    <p:sldId id="269" r:id="rId33"/>
    <p:sldId id="270" r:id="rId34"/>
    <p:sldId id="271" r:id="rId35"/>
    <p:sldId id="272" r:id="rId36"/>
    <p:sldId id="273" r:id="rId37"/>
    <p:sldId id="274" r:id="rId38"/>
    <p:sldId id="275" r:id="rId39"/>
    <p:sldId id="338" r:id="rId40"/>
    <p:sldId id="337" r:id="rId41"/>
    <p:sldId id="285" r:id="rId42"/>
    <p:sldId id="286" r:id="rId43"/>
    <p:sldId id="287" r:id="rId44"/>
    <p:sldId id="288" r:id="rId45"/>
    <p:sldId id="318" r:id="rId46"/>
    <p:sldId id="319" r:id="rId47"/>
    <p:sldId id="321" r:id="rId48"/>
    <p:sldId id="320" r:id="rId49"/>
    <p:sldId id="322" r:id="rId50"/>
    <p:sldId id="289" r:id="rId51"/>
    <p:sldId id="290" r:id="rId52"/>
    <p:sldId id="291" r:id="rId53"/>
    <p:sldId id="292" r:id="rId54"/>
    <p:sldId id="297" r:id="rId55"/>
    <p:sldId id="325" r:id="rId56"/>
    <p:sldId id="326" r:id="rId57"/>
    <p:sldId id="324"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F9D41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60"/>
  </p:normalViewPr>
  <p:slideViewPr>
    <p:cSldViewPr>
      <p:cViewPr varScale="1">
        <p:scale>
          <a:sx n="68" d="100"/>
          <a:sy n="68" d="100"/>
        </p:scale>
        <p:origin x="-9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5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inesh\Desktop\New%20Microsoft%20Office%20Excel%20Worksheet.xlsx!Sheet1!Object%20118"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My%20Doc\DELNET%20Documents\Directors%20Report\DIRECTOR%20REPORT%202017-18\Director's%20Report%20(Graph%2017-1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US" sz="825" b="1" i="0" u="none" strike="noStrike" baseline="0">
                <a:solidFill>
                  <a:srgbClr val="000000"/>
                </a:solidFill>
                <a:latin typeface="Arial"/>
                <a:ea typeface="Arial"/>
                <a:cs typeface="Arial"/>
              </a:defRPr>
            </a:pPr>
            <a:r>
              <a:rPr lang="en-US"/>
              <a:t>Type Wise Break-Up</a:t>
            </a:r>
          </a:p>
        </c:rich>
      </c:tx>
      <c:layout>
        <c:manualLayout>
          <c:xMode val="edge"/>
          <c:yMode val="edge"/>
          <c:x val="0.28409210212359814"/>
          <c:y val="4.0358744394618833E-2"/>
        </c:manualLayout>
      </c:layout>
      <c:spPr>
        <a:noFill/>
        <a:ln w="25400">
          <a:noFill/>
        </a:ln>
      </c:spPr>
    </c:title>
    <c:view3D>
      <c:perspective val="0"/>
    </c:view3D>
    <c:plotArea>
      <c:layout>
        <c:manualLayout>
          <c:layoutTarget val="inner"/>
          <c:xMode val="edge"/>
          <c:yMode val="edge"/>
          <c:x val="0"/>
          <c:y val="1.7393567329507767E-2"/>
          <c:w val="1"/>
          <c:h val="0.76358645847235196"/>
        </c:manualLayout>
      </c:layout>
      <c:pie3DChart>
        <c:varyColors val="1"/>
        <c:ser>
          <c:idx val="0"/>
          <c:order val="0"/>
          <c:spPr>
            <a:solidFill>
              <a:srgbClr val="9999FF"/>
            </a:solidFill>
            <a:ln w="12700">
              <a:solidFill>
                <a:srgbClr val="000000"/>
              </a:solidFill>
              <a:prstDash val="solid"/>
            </a:ln>
          </c:spPr>
          <c:explosion val="25"/>
          <c:dPt>
            <c:idx val="0"/>
            <c:explosion val="0"/>
            <c:extLst xmlns:c16r2="http://schemas.microsoft.com/office/drawing/2015/06/chart">
              <c:ext xmlns:c16="http://schemas.microsoft.com/office/drawing/2014/chart" uri="{C3380CC4-5D6E-409C-BE32-E72D297353CC}">
                <c16:uniqueId val="{00000000-952B-4A27-8ABC-66987068FC17}"/>
              </c:ext>
            </c:extLst>
          </c:dPt>
          <c:dPt>
            <c:idx val="1"/>
            <c:spPr>
              <a:solidFill>
                <a:srgbClr val="993366"/>
              </a:solidFill>
              <a:ln w="12700">
                <a:solidFill>
                  <a:srgbClr val="000000"/>
                </a:solidFill>
                <a:prstDash val="solid"/>
              </a:ln>
            </c:spPr>
            <c:extLst xmlns:c16r2="http://schemas.microsoft.com/office/drawing/2015/06/chart">
              <c:ext xmlns:c16="http://schemas.microsoft.com/office/drawing/2014/chart" uri="{C3380CC4-5D6E-409C-BE32-E72D297353CC}">
                <c16:uniqueId val="{00000001-952B-4A27-8ABC-66987068FC17}"/>
              </c:ext>
            </c:extLst>
          </c:dPt>
          <c:dPt>
            <c:idx val="2"/>
            <c:spPr>
              <a:solidFill>
                <a:srgbClr val="FFFFCC"/>
              </a:solidFill>
              <a:ln w="12700">
                <a:solidFill>
                  <a:srgbClr val="000000"/>
                </a:solidFill>
                <a:prstDash val="solid"/>
              </a:ln>
            </c:spPr>
            <c:extLst xmlns:c16r2="http://schemas.microsoft.com/office/drawing/2015/06/chart">
              <c:ext xmlns:c16="http://schemas.microsoft.com/office/drawing/2014/chart" uri="{C3380CC4-5D6E-409C-BE32-E72D297353CC}">
                <c16:uniqueId val="{00000002-952B-4A27-8ABC-66987068FC17}"/>
              </c:ext>
            </c:extLst>
          </c:dPt>
          <c:dPt>
            <c:idx val="3"/>
            <c:spPr>
              <a:solidFill>
                <a:srgbClr val="CCFFFF"/>
              </a:solidFill>
              <a:ln w="12700">
                <a:solidFill>
                  <a:srgbClr val="000000"/>
                </a:solidFill>
                <a:prstDash val="solid"/>
              </a:ln>
            </c:spPr>
            <c:extLst xmlns:c16r2="http://schemas.microsoft.com/office/drawing/2015/06/chart">
              <c:ext xmlns:c16="http://schemas.microsoft.com/office/drawing/2014/chart" uri="{C3380CC4-5D6E-409C-BE32-E72D297353CC}">
                <c16:uniqueId val="{00000003-952B-4A27-8ABC-66987068FC17}"/>
              </c:ext>
            </c:extLst>
          </c:dPt>
          <c:dPt>
            <c:idx val="4"/>
            <c:spPr>
              <a:solidFill>
                <a:srgbClr val="660066"/>
              </a:solidFill>
              <a:ln w="12700">
                <a:solidFill>
                  <a:srgbClr val="000000"/>
                </a:solidFill>
                <a:prstDash val="solid"/>
              </a:ln>
            </c:spPr>
            <c:extLst xmlns:c16r2="http://schemas.microsoft.com/office/drawing/2015/06/chart">
              <c:ext xmlns:c16="http://schemas.microsoft.com/office/drawing/2014/chart" uri="{C3380CC4-5D6E-409C-BE32-E72D297353CC}">
                <c16:uniqueId val="{00000004-952B-4A27-8ABC-66987068FC17}"/>
              </c:ext>
            </c:extLst>
          </c:dPt>
          <c:dPt>
            <c:idx val="5"/>
            <c:spPr>
              <a:solidFill>
                <a:srgbClr val="FF8080"/>
              </a:solidFill>
              <a:ln w="12700">
                <a:solidFill>
                  <a:srgbClr val="000000"/>
                </a:solidFill>
                <a:prstDash val="solid"/>
              </a:ln>
            </c:spPr>
            <c:extLst xmlns:c16r2="http://schemas.microsoft.com/office/drawing/2015/06/chart">
              <c:ext xmlns:c16="http://schemas.microsoft.com/office/drawing/2014/chart" uri="{C3380CC4-5D6E-409C-BE32-E72D297353CC}">
                <c16:uniqueId val="{00000005-952B-4A27-8ABC-66987068FC17}"/>
              </c:ext>
            </c:extLst>
          </c:dPt>
          <c:dLbls>
            <c:dLbl>
              <c:idx val="0"/>
              <c:layout>
                <c:manualLayout>
                  <c:x val="4.6497949237260493E-2"/>
                  <c:y val="2.5699776861345697E-2"/>
                </c:manualLayout>
              </c:layout>
              <c:tx>
                <c:rich>
                  <a:bodyPr/>
                  <a:lstStyle/>
                  <a:p>
                    <a:r>
                      <a:rPr lang="en-US" dirty="0" smtClean="0"/>
                      <a:t>6265</a:t>
                    </a:r>
                    <a:endParaRPr lang="en-US" dirty="0"/>
                  </a:p>
                </c:rich>
              </c:tx>
              <c:dLblPos val="bestFi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952B-4A27-8ABC-66987068FC17}"/>
                </c:ext>
              </c:extLst>
            </c:dLbl>
            <c:dLbl>
              <c:idx val="1"/>
              <c:layout>
                <c:manualLayout>
                  <c:x val="-2.2214780472945894E-2"/>
                  <c:y val="-5.7655880768630374E-2"/>
                </c:manualLayout>
              </c:layout>
              <c:tx>
                <c:rich>
                  <a:bodyPr/>
                  <a:lstStyle/>
                  <a:p>
                    <a:r>
                      <a:rPr lang="en-US" dirty="0" smtClean="0"/>
                      <a:t>343</a:t>
                    </a:r>
                    <a:endParaRPr lang="en-US" dirty="0"/>
                  </a:p>
                </c:rich>
              </c:tx>
              <c:dLblPos val="bestFi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52B-4A27-8ABC-66987068FC17}"/>
                </c:ext>
              </c:extLst>
            </c:dLbl>
            <c:dLbl>
              <c:idx val="2"/>
              <c:layout>
                <c:manualLayout>
                  <c:x val="-3.1151558465248802E-3"/>
                  <c:y val="-0.1105435202540886"/>
                </c:manualLayout>
              </c:layout>
              <c:tx>
                <c:rich>
                  <a:bodyPr/>
                  <a:lstStyle/>
                  <a:p>
                    <a:r>
                      <a:rPr lang="en-US" smtClean="0"/>
                      <a:t>67</a:t>
                    </a:r>
                    <a:endParaRPr lang="en-US"/>
                  </a:p>
                </c:rich>
              </c:tx>
              <c:dLblPos val="bestFi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952B-4A27-8ABC-66987068FC17}"/>
                </c:ext>
              </c:extLst>
            </c:dLbl>
            <c:dLbl>
              <c:idx val="3"/>
              <c:layout>
                <c:manualLayout>
                  <c:x val="2.2599283233615791E-2"/>
                  <c:y val="-0.10605920550248787"/>
                </c:manualLayout>
              </c:layout>
              <c:tx>
                <c:rich>
                  <a:bodyPr/>
                  <a:lstStyle/>
                  <a:p>
                    <a:r>
                      <a:rPr lang="en-US" dirty="0" smtClean="0"/>
                      <a:t>44</a:t>
                    </a:r>
                    <a:endParaRPr lang="en-US" dirty="0"/>
                  </a:p>
                </c:rich>
              </c:tx>
              <c:dLblPos val="bestFi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52B-4A27-8ABC-66987068FC17}"/>
                </c:ext>
              </c:extLst>
            </c:dLbl>
            <c:dLbl>
              <c:idx val="4"/>
              <c:layout>
                <c:manualLayout>
                  <c:x val="2.5472671768069954E-2"/>
                  <c:y val="-0.13744940876368841"/>
                </c:manualLayout>
              </c:layout>
              <c:dLblPos val="bestFi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952B-4A27-8ABC-66987068FC17}"/>
                </c:ext>
              </c:extLst>
            </c:dLbl>
            <c:dLbl>
              <c:idx val="5"/>
              <c:layout>
                <c:manualLayout>
                  <c:x val="4.722057675196014E-2"/>
                  <c:y val="-6.5700372738087404E-2"/>
                </c:manualLayout>
              </c:layout>
              <c:tx>
                <c:rich>
                  <a:bodyPr/>
                  <a:lstStyle/>
                  <a:p>
                    <a:r>
                      <a:rPr lang="en-US" dirty="0" smtClean="0"/>
                      <a:t>15</a:t>
                    </a:r>
                    <a:endParaRPr lang="en-US" dirty="0"/>
                  </a:p>
                </c:rich>
              </c:tx>
              <c:dLblPos val="bestFi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952B-4A27-8ABC-66987068FC17}"/>
                </c:ext>
              </c:extLst>
            </c:dLbl>
            <c:spPr>
              <a:noFill/>
              <a:ln w="25400">
                <a:noFill/>
              </a:ln>
            </c:spPr>
            <c:txPr>
              <a:bodyPr/>
              <a:lstStyle/>
              <a:p>
                <a:pPr>
                  <a:defRPr lang="en-US" sz="800" b="0" i="0" u="none" strike="noStrike" baseline="0">
                    <a:solidFill>
                      <a:srgbClr val="000000"/>
                    </a:solidFill>
                    <a:latin typeface="Arial"/>
                    <a:ea typeface="Arial"/>
                    <a:cs typeface="Arial"/>
                  </a:defRPr>
                </a:pPr>
                <a:endParaRPr lang="en-US"/>
              </a:p>
            </c:txPr>
            <c:showVal val="1"/>
            <c:showLeaderLines val="1"/>
            <c:extLst xmlns:c16r2="http://schemas.microsoft.com/office/drawing/2015/06/chart">
              <c:ext xmlns:c15="http://schemas.microsoft.com/office/drawing/2012/chart" uri="{CE6537A1-D6FC-4f65-9D91-7224C49458BB}"/>
            </c:extLst>
          </c:dLbls>
          <c:val>
            <c:numRef>
              <c:f>'[Chart in New Microsoft Office Excel Worksheet]Sheet2'!$B$2:$B$7</c:f>
              <c:numCache>
                <c:formatCode>General</c:formatCode>
                <c:ptCount val="6"/>
                <c:pt idx="0">
                  <c:v>4410</c:v>
                </c:pt>
                <c:pt idx="1">
                  <c:v>258</c:v>
                </c:pt>
                <c:pt idx="2">
                  <c:v>63</c:v>
                </c:pt>
                <c:pt idx="3">
                  <c:v>45</c:v>
                </c:pt>
                <c:pt idx="4">
                  <c:v>8</c:v>
                </c:pt>
                <c:pt idx="5">
                  <c:v>11</c:v>
                </c:pt>
              </c:numCache>
            </c:numRef>
          </c:val>
          <c:extLst xmlns:c16r2="http://schemas.microsoft.com/office/drawing/2015/06/chart">
            <c:ext xmlns:c16="http://schemas.microsoft.com/office/drawing/2014/chart" uri="{C3380CC4-5D6E-409C-BE32-E72D297353CC}">
              <c16:uniqueId val="{00000006-952B-4A27-8ABC-66987068FC17}"/>
            </c:ext>
          </c:extLst>
        </c:ser>
        <c:dLbls>
          <c:showVal val="1"/>
        </c:dLbls>
      </c:pie3DChart>
      <c:spPr>
        <a:noFill/>
        <a:ln w="25400">
          <a:noFill/>
        </a:ln>
      </c:spPr>
    </c:plotArea>
    <c:plotVisOnly val="1"/>
    <c:dispBlanksAs val="zero"/>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lineChart>
        <c:grouping val="stacked"/>
        <c:ser>
          <c:idx val="0"/>
          <c:order val="0"/>
          <c:dLbls>
            <c:dLbl>
              <c:idx val="24"/>
              <c:layout>
                <c:manualLayout>
                  <c:x val="-3.4334763948497847E-2"/>
                  <c:y val="-2.5039123630672941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91A5-46A0-80C9-B69ABF67F841}"/>
                </c:ext>
              </c:extLst>
            </c:dLbl>
            <c:dLbl>
              <c:idx val="25"/>
              <c:layout>
                <c:manualLayout>
                  <c:x val="0"/>
                  <c:y val="-2.1909479624906046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1A5-46A0-80C9-B69ABF67F841}"/>
                </c:ext>
              </c:extLst>
            </c:dLbl>
            <c:dLbl>
              <c:idx val="26"/>
              <c:layout>
                <c:manualLayout>
                  <c:x val="0"/>
                  <c:y val="-2.5039123630672934E-2"/>
                </c:manualLayout>
              </c:layout>
              <c:tx>
                <c:rich>
                  <a:bodyPr/>
                  <a:lstStyle/>
                  <a:p>
                    <a:r>
                      <a:rPr lang="en-US" dirty="0" smtClean="0"/>
                      <a:t>6742</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91A5-46A0-80C9-B69ABF67F841}"/>
                </c:ext>
              </c:extLst>
            </c:dLbl>
            <c:spPr>
              <a:noFill/>
              <a:ln>
                <a:noFill/>
              </a:ln>
              <a:effectLst/>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Val val="1"/>
            <c:extLst xmlns:c16r2="http://schemas.microsoft.com/office/drawing/2015/06/chart">
              <c:ext xmlns:c15="http://schemas.microsoft.com/office/drawing/2012/chart" uri="{CE6537A1-D6FC-4f65-9D91-7224C49458BB}">
                <c15:layout/>
                <c15:showLeaderLines val="0"/>
              </c:ext>
            </c:extLst>
          </c:dLbls>
          <c:cat>
            <c:strRef>
              <c:f>Sheet4!$A$2:$A$28</c:f>
              <c:strCache>
                <c:ptCount val="27"/>
                <c:pt idx="0">
                  <c:v>1992-1993</c:v>
                </c:pt>
                <c:pt idx="1">
                  <c:v>1993-1994</c:v>
                </c:pt>
                <c:pt idx="2">
                  <c:v>1994-1995</c:v>
                </c:pt>
                <c:pt idx="3">
                  <c:v>1995-1996</c:v>
                </c:pt>
                <c:pt idx="4">
                  <c:v>1996-1997</c:v>
                </c:pt>
                <c:pt idx="5">
                  <c:v>1997-1998</c:v>
                </c:pt>
                <c:pt idx="6">
                  <c:v>1998-1999</c:v>
                </c:pt>
                <c:pt idx="7">
                  <c:v>1999-2000</c:v>
                </c:pt>
                <c:pt idx="8">
                  <c:v>2000-2001</c:v>
                </c:pt>
                <c:pt idx="9">
                  <c:v>2001-2002</c:v>
                </c:pt>
                <c:pt idx="10">
                  <c:v>2002-2003</c:v>
                </c:pt>
                <c:pt idx="11">
                  <c:v>2003-2004</c:v>
                </c:pt>
                <c:pt idx="12">
                  <c:v>2004-2005</c:v>
                </c:pt>
                <c:pt idx="13">
                  <c:v>2005-2006</c:v>
                </c:pt>
                <c:pt idx="14">
                  <c:v>2006-2007</c:v>
                </c:pt>
                <c:pt idx="15">
                  <c:v>2007-2008</c:v>
                </c:pt>
                <c:pt idx="16">
                  <c:v>2008-2009</c:v>
                </c:pt>
                <c:pt idx="17">
                  <c:v>2009-2010</c:v>
                </c:pt>
                <c:pt idx="18">
                  <c:v>2010-2011</c:v>
                </c:pt>
                <c:pt idx="19">
                  <c:v>2011-2012</c:v>
                </c:pt>
                <c:pt idx="20">
                  <c:v>2012-2013</c:v>
                </c:pt>
                <c:pt idx="21">
                  <c:v>2013-2014</c:v>
                </c:pt>
                <c:pt idx="22">
                  <c:v>2014-2015</c:v>
                </c:pt>
                <c:pt idx="23">
                  <c:v>2015-2016</c:v>
                </c:pt>
                <c:pt idx="24">
                  <c:v>2016-2017</c:v>
                </c:pt>
                <c:pt idx="25">
                  <c:v>2017-2018</c:v>
                </c:pt>
                <c:pt idx="26">
                  <c:v>2018-2019</c:v>
                </c:pt>
              </c:strCache>
            </c:strRef>
          </c:cat>
          <c:val>
            <c:numRef>
              <c:f>Sheet4!$B$2:$B$28</c:f>
              <c:numCache>
                <c:formatCode>General</c:formatCode>
                <c:ptCount val="27"/>
                <c:pt idx="0">
                  <c:v>26</c:v>
                </c:pt>
                <c:pt idx="1">
                  <c:v>30</c:v>
                </c:pt>
                <c:pt idx="2">
                  <c:v>43</c:v>
                </c:pt>
                <c:pt idx="3">
                  <c:v>57</c:v>
                </c:pt>
                <c:pt idx="4">
                  <c:v>69</c:v>
                </c:pt>
                <c:pt idx="5">
                  <c:v>76</c:v>
                </c:pt>
                <c:pt idx="6">
                  <c:v>106</c:v>
                </c:pt>
                <c:pt idx="7">
                  <c:v>153</c:v>
                </c:pt>
                <c:pt idx="8">
                  <c:v>233</c:v>
                </c:pt>
                <c:pt idx="9">
                  <c:v>393</c:v>
                </c:pt>
                <c:pt idx="10">
                  <c:v>565</c:v>
                </c:pt>
                <c:pt idx="11">
                  <c:v>743</c:v>
                </c:pt>
                <c:pt idx="12">
                  <c:v>878</c:v>
                </c:pt>
                <c:pt idx="13">
                  <c:v>979</c:v>
                </c:pt>
                <c:pt idx="14">
                  <c:v>1085</c:v>
                </c:pt>
                <c:pt idx="15">
                  <c:v>1231</c:v>
                </c:pt>
                <c:pt idx="16">
                  <c:v>1336</c:v>
                </c:pt>
                <c:pt idx="17">
                  <c:v>1709</c:v>
                </c:pt>
                <c:pt idx="18">
                  <c:v>2001</c:v>
                </c:pt>
                <c:pt idx="19">
                  <c:v>4023</c:v>
                </c:pt>
                <c:pt idx="20">
                  <c:v>4614</c:v>
                </c:pt>
                <c:pt idx="21">
                  <c:v>4846</c:v>
                </c:pt>
                <c:pt idx="22">
                  <c:v>5144</c:v>
                </c:pt>
                <c:pt idx="23">
                  <c:v>5488</c:v>
                </c:pt>
                <c:pt idx="24">
                  <c:v>5890</c:v>
                </c:pt>
                <c:pt idx="25">
                  <c:v>6212</c:v>
                </c:pt>
                <c:pt idx="26">
                  <c:v>6677</c:v>
                </c:pt>
              </c:numCache>
            </c:numRef>
          </c:val>
          <c:extLst xmlns:c16r2="http://schemas.microsoft.com/office/drawing/2015/06/chart">
            <c:ext xmlns:c16="http://schemas.microsoft.com/office/drawing/2014/chart" uri="{C3380CC4-5D6E-409C-BE32-E72D297353CC}">
              <c16:uniqueId val="{00000003-91A5-46A0-80C9-B69ABF67F841}"/>
            </c:ext>
          </c:extLst>
        </c:ser>
        <c:dLbls/>
        <c:marker val="1"/>
        <c:axId val="66933120"/>
        <c:axId val="66934656"/>
      </c:lineChart>
      <c:catAx>
        <c:axId val="66933120"/>
        <c:scaling>
          <c:orientation val="minMax"/>
        </c:scaling>
        <c:axPos val="b"/>
        <c:numFmt formatCode="General" sourceLinked="1"/>
        <c:tickLblPos val="nextTo"/>
        <c:txPr>
          <a:bodyPr rot="-2700000" vert="horz"/>
          <a:lstStyle/>
          <a:p>
            <a:pPr>
              <a:defRPr sz="1000" b="0" i="0" u="none" strike="noStrike" baseline="0">
                <a:solidFill>
                  <a:srgbClr val="000000"/>
                </a:solidFill>
                <a:latin typeface="Calibri"/>
                <a:ea typeface="Calibri"/>
                <a:cs typeface="Calibri"/>
              </a:defRPr>
            </a:pPr>
            <a:endParaRPr lang="en-US"/>
          </a:p>
        </c:txPr>
        <c:crossAx val="66934656"/>
        <c:crosses val="autoZero"/>
        <c:auto val="1"/>
        <c:lblAlgn val="ctr"/>
        <c:lblOffset val="100"/>
        <c:tickLblSkip val="1"/>
      </c:catAx>
      <c:valAx>
        <c:axId val="66934656"/>
        <c:scaling>
          <c:orientation val="minMax"/>
          <c:max val="7000"/>
        </c:scaling>
        <c:axPos val="l"/>
        <c:majorGridlines/>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66933120"/>
        <c:crosses val="autoZero"/>
        <c:crossBetween val="between"/>
        <c:majorUnit val="500"/>
        <c:minorUnit val="200"/>
      </c:valAx>
    </c:plotArea>
    <c:plotVisOnly val="1"/>
    <c:dispBlanksAs val="zero"/>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41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1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1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41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C16D58FA-10BD-45C4-9509-768F46A31DE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4AB1DE2C-55C4-4B4E-9044-02149F8FC17F}" type="slidenum">
              <a:rPr lang="en-US" altLang="en-US"/>
              <a:pPr/>
              <a:t>2</a:t>
            </a:fld>
            <a:endParaRPr lang="en-US" altLang="en-US"/>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40496C6-9B4E-4B0F-9C7D-870868FFEC96}" type="slidenum">
              <a:rPr lang="en-US" altLang="en-US"/>
              <a:pPr/>
              <a:t>19</a:t>
            </a:fld>
            <a:endParaRPr lang="en-US" altLang="en-US"/>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E9AF49C-55C1-4777-8373-5E614DFB07D2}" type="slidenum">
              <a:rPr lang="en-US" altLang="en-US"/>
              <a:pPr/>
              <a:t>22</a:t>
            </a:fld>
            <a:endParaRPr lang="en-US" altLang="en-US"/>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4EA6D2A-A926-4AF8-A78F-250D52452B67}" type="slidenum">
              <a:rPr lang="en-US" altLang="en-US"/>
              <a:pPr/>
              <a:t>23</a:t>
            </a:fld>
            <a:endParaRPr lang="en-US" altLang="en-US"/>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7A0F243-24B5-4AB6-8278-82424CA26843}" type="slidenum">
              <a:rPr lang="en-US" altLang="en-US"/>
              <a:pPr/>
              <a:t>24</a:t>
            </a:fld>
            <a:endParaRPr lang="en-US" altLang="en-US"/>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7ADC9C6-42DE-4241-BAF2-C4E7ADE7CE29}" type="slidenum">
              <a:rPr lang="en-US" altLang="en-US"/>
              <a:pPr/>
              <a:t>26</a:t>
            </a:fld>
            <a:endParaRPr lang="en-US" altLang="en-US"/>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C59B46D-5446-4B78-8176-E6A7122F6F33}" type="slidenum">
              <a:rPr lang="en-US" altLang="en-US"/>
              <a:pPr/>
              <a:t>27</a:t>
            </a:fld>
            <a:endParaRPr lang="en-US" altLang="en-US"/>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8D5A5B3-AC93-4F50-81E0-7432899968DD}" type="slidenum">
              <a:rPr lang="en-US" altLang="en-US"/>
              <a:pPr/>
              <a:t>29</a:t>
            </a:fld>
            <a:endParaRPr lang="en-US" altLang="en-US"/>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A4252D6-BAC6-41C4-AEBE-DECCD2F12E87}" type="slidenum">
              <a:rPr lang="en-US" altLang="en-US"/>
              <a:pPr/>
              <a:t>30</a:t>
            </a:fld>
            <a:endParaRPr lang="en-US" altLang="en-US"/>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907C8AA-0650-4E14-8B98-8494111DF1FE}" type="slidenum">
              <a:rPr lang="en-US" altLang="en-US"/>
              <a:pPr/>
              <a:t>31</a:t>
            </a:fld>
            <a:endParaRPr lang="en-US" altLang="en-US"/>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22B9048-FB2B-453E-AE34-AAF200FE953B}" type="slidenum">
              <a:rPr lang="en-US" altLang="en-US"/>
              <a:pPr/>
              <a:t>32</a:t>
            </a:fld>
            <a:endParaRPr lang="en-US" altLang="en-US"/>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978BB6F3-4C51-43B2-87CA-9EC6A31A919C}" type="slidenum">
              <a:rPr lang="en-US" altLang="en-US"/>
              <a:pPr/>
              <a:t>3</a:t>
            </a:fld>
            <a:endParaRPr lang="en-US" altLang="en-US"/>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77395FF-F72C-4AB2-A501-4297A1D6EFD0}" type="slidenum">
              <a:rPr lang="en-US" altLang="en-US"/>
              <a:pPr/>
              <a:t>33</a:t>
            </a:fld>
            <a:endParaRPr lang="en-US" altLang="en-US"/>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663219E-40A3-48F0-ADB4-6CDB0D9C5B74}" type="slidenum">
              <a:rPr lang="en-US" altLang="en-US"/>
              <a:pPr/>
              <a:t>34</a:t>
            </a:fld>
            <a:endParaRPr lang="en-US" altLang="en-US"/>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494FC2D-E031-41F0-BEA3-0D40E13729DF}" type="slidenum">
              <a:rPr lang="en-US" altLang="en-US"/>
              <a:pPr/>
              <a:t>35</a:t>
            </a:fld>
            <a:endParaRPr lang="en-US" altLang="en-US"/>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E2D5C73-744F-4299-AAF8-AB565E8C1599}" type="slidenum">
              <a:rPr lang="en-US" altLang="en-US"/>
              <a:pPr/>
              <a:t>36</a:t>
            </a:fld>
            <a:endParaRPr lang="en-US" altLang="en-US"/>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8C7D6D5-4427-46FC-87CC-EFAAA23E481B}" type="slidenum">
              <a:rPr lang="en-US" altLang="en-US"/>
              <a:pPr/>
              <a:t>37</a:t>
            </a:fld>
            <a:endParaRPr lang="en-US" altLang="en-US"/>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6BDB6AF-EC96-4E69-B6DD-448C9D49B814}" type="slidenum">
              <a:rPr lang="en-US" altLang="en-US"/>
              <a:pPr/>
              <a:t>38</a:t>
            </a:fld>
            <a:endParaRPr lang="en-US" altLang="en-US"/>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983D3B0-4E7B-4956-8815-3C3DC7DA2D8D}" type="slidenum">
              <a:rPr lang="en-US" altLang="en-US"/>
              <a:pPr/>
              <a:t>39</a:t>
            </a:fld>
            <a:endParaRPr lang="en-US" altLang="en-US"/>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3DDB26D-51B6-402E-BCAB-F2F7DAB492E0}" type="slidenum">
              <a:rPr lang="en-US" altLang="en-US"/>
              <a:pPr/>
              <a:t>41</a:t>
            </a:fld>
            <a:endParaRPr lang="en-US" altLang="en-US"/>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BF205E9-ADB5-4420-80FC-C4343AD54F31}" type="slidenum">
              <a:rPr lang="en-US" altLang="en-US"/>
              <a:pPr/>
              <a:t>42</a:t>
            </a:fld>
            <a:endParaRPr lang="en-US" altLang="en-US"/>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DA44F51-03A8-4215-8A25-CCEA38792EAE}" type="slidenum">
              <a:rPr lang="en-US" altLang="en-US"/>
              <a:pPr/>
              <a:t>43</a:t>
            </a:fld>
            <a:endParaRPr lang="en-US" altLang="en-US"/>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1FCD56F8-11F7-49A0-8D8B-F515ADD5B826}" type="slidenum">
              <a:rPr lang="en-US" altLang="en-US"/>
              <a:pPr/>
              <a:t>4</a:t>
            </a:fld>
            <a:endParaRPr lang="en-US" altLang="en-US"/>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1A835FC-B39D-466B-9ADC-2EDFD48B8641}" type="slidenum">
              <a:rPr lang="en-US" altLang="en-US"/>
              <a:pPr/>
              <a:t>44</a:t>
            </a:fld>
            <a:endParaRPr lang="en-US" altLang="en-US"/>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IN" altLang="en-US" smtClean="0"/>
          </a:p>
        </p:txBody>
      </p:sp>
      <p:sp>
        <p:nvSpPr>
          <p:cNvPr id="82948" name="Slide Number Placeholder 3"/>
          <p:cNvSpPr>
            <a:spLocks noGrp="1"/>
          </p:cNvSpPr>
          <p:nvPr>
            <p:ph type="sldNum" sz="quarter" idx="5"/>
          </p:nvPr>
        </p:nvSpPr>
        <p:spPr>
          <a:noFill/>
        </p:spPr>
        <p:txBody>
          <a:bodyPr/>
          <a:lstStyle/>
          <a:p>
            <a:fld id="{9595BE56-4764-4F43-A21D-70347257D3E7}" type="slidenum">
              <a:rPr lang="en-US" altLang="en-US"/>
              <a:pPr/>
              <a:t>47</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3808407-758B-4451-AB38-4E2ACC4E6BB6}" type="slidenum">
              <a:rPr lang="en-US" altLang="en-US"/>
              <a:pPr/>
              <a:t>50</a:t>
            </a:fld>
            <a:endParaRPr lang="en-US" altLang="en-US"/>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601473FB-D741-4CD7-BAC8-407D0FB8E64D}" type="slidenum">
              <a:rPr lang="en-US" altLang="en-US"/>
              <a:pPr/>
              <a:t>5</a:t>
            </a:fld>
            <a:endParaRPr lang="en-US" altLang="en-US"/>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30A8935B-2FB5-4566-BC14-926C7D1CD195}" type="slidenum">
              <a:rPr lang="en-US" altLang="en-US"/>
              <a:pPr/>
              <a:t>6</a:t>
            </a:fld>
            <a:endParaRPr lang="en-US" altLang="en-US"/>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7BF5F97-C321-421B-9B85-4C7A93A1CBBC}" type="slidenum">
              <a:rPr lang="en-US" altLang="en-US"/>
              <a:pPr/>
              <a:t>8</a:t>
            </a:fld>
            <a:endParaRPr lang="en-US" altLang="en-US"/>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7453450-EEC4-40E9-9C31-BD00621E7672}" type="slidenum">
              <a:rPr lang="en-US" altLang="en-US"/>
              <a:pPr/>
              <a:t>10</a:t>
            </a:fld>
            <a:endParaRPr lang="en-US" altLang="en-US"/>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C2051E8-FA6E-43ED-9627-56222D47FE7E}" type="slidenum">
              <a:rPr lang="en-US" altLang="en-US"/>
              <a:pPr/>
              <a:t>11</a:t>
            </a:fld>
            <a:endParaRPr lang="en-US" altLang="en-US"/>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7A99615-02A2-4989-B24E-04E1DE0A580F}" type="slidenum">
              <a:rPr lang="en-US" altLang="en-US"/>
              <a:pPr/>
              <a:t>18</a:t>
            </a:fld>
            <a:endParaRPr lang="en-US" altLang="en-US"/>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89794"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2897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fld id="{982C758A-FECB-4771-A4BC-F99973A4D640}" type="slidenum">
              <a:rPr lang="en-US" altLang="en-US"/>
              <a:pPr/>
              <a:t>‹#›</a:t>
            </a:fld>
            <a:endParaRPr lang="en-US" altLang="en-US"/>
          </a:p>
        </p:txBody>
      </p:sp>
    </p:spTree>
  </p:cSld>
  <p:clrMapOvr>
    <a:masterClrMapping/>
  </p:clrMapOvr>
  <p:transition>
    <p:comb/>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EBC66654-2EA3-468E-83B5-E4F04CA1E052}" type="slidenum">
              <a:rPr lang="en-US" altLang="en-US"/>
              <a:pPr/>
              <a:t>‹#›</a:t>
            </a:fld>
            <a:endParaRPr lang="en-US" altLang="en-US"/>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FCCC577E-04AF-4DC1-BE10-7B943BC1D140}" type="slidenum">
              <a:rPr lang="en-US" altLang="en-US"/>
              <a:pPr/>
              <a:t>‹#›</a:t>
            </a:fld>
            <a:endParaRPr lang="en-US" altLang="en-US"/>
          </a:p>
        </p:txBody>
      </p:sp>
    </p:spTree>
  </p:cSld>
  <p:clrMapOvr>
    <a:masterClrMapping/>
  </p:clrMapOvr>
  <p:transition>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667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66738" y="3962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3438" y="3962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fld id="{A34B0D11-11B5-45B3-84A3-72028577CE33}" type="slidenum">
              <a:rPr lang="en-US" altLang="en-US"/>
              <a:pPr/>
              <a:t>‹#›</a:t>
            </a:fld>
            <a:endParaRPr lang="en-US" altLang="en-US"/>
          </a:p>
        </p:txBody>
      </p:sp>
    </p:spTree>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962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fld id="{7C8691A5-ABC5-4C45-9405-7174E10CB96E}" type="slidenum">
              <a:rPr lang="en-US" altLang="en-US"/>
              <a:pPr/>
              <a:t>‹#›</a:t>
            </a:fld>
            <a:endParaRPr lang="en-US" altLang="en-US"/>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99C7474C-C1CD-4D5A-A22E-FC7F48135737}" type="slidenum">
              <a:rPr lang="en-US" altLang="en-US"/>
              <a:pPr/>
              <a:t>‹#›</a:t>
            </a:fld>
            <a:endParaRPr lang="en-US" altLang="en-US"/>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28A7262A-E89C-4851-A914-9A00A5127E3B}" type="slidenum">
              <a:rPr lang="en-US" altLang="en-US"/>
              <a:pPr/>
              <a:t>‹#›</a:t>
            </a:fld>
            <a:endParaRPr lang="en-US" altLang="en-US"/>
          </a:p>
        </p:txBody>
      </p:sp>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57D0DEC9-97DE-4F2E-A68F-D297AEF26CAB}" type="slidenum">
              <a:rPr lang="en-US" altLang="en-US"/>
              <a:pPr/>
              <a:t>‹#›</a:t>
            </a:fld>
            <a:endParaRPr lang="en-US" altLang="en-US"/>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fld id="{C4D53F08-FDBB-4A2C-A1C6-FA372F57FDB8}" type="slidenum">
              <a:rPr lang="en-US" altLang="en-US"/>
              <a:pPr/>
              <a:t>‹#›</a:t>
            </a:fld>
            <a:endParaRPr lang="en-US" altLang="en-US"/>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fld id="{FFC92607-F19A-4413-BD98-BB19FF1C3664}" type="slidenum">
              <a:rPr lang="en-US" altLang="en-US"/>
              <a:pPr/>
              <a:t>‹#›</a:t>
            </a:fld>
            <a:endParaRPr lang="en-US" altLang="en-US"/>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fld id="{23BF487F-A495-4E57-9026-997BBEB21866}" type="slidenum">
              <a:rPr lang="en-US" altLang="en-US"/>
              <a:pPr/>
              <a:t>‹#›</a:t>
            </a:fld>
            <a:endParaRPr lang="en-US" altLang="en-US"/>
          </a:p>
        </p:txBody>
      </p:sp>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B4833048-30F7-4AD3-A285-8372113BE1DD}" type="slidenum">
              <a:rPr lang="en-US" altLang="en-US"/>
              <a:pPr/>
              <a:t>‹#›</a:t>
            </a:fld>
            <a:endParaRPr lang="en-US" altLang="en-US"/>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3C8DD512-FA90-4140-A57E-B09877C2671A}" type="slidenum">
              <a:rPr lang="en-US" altLang="en-US"/>
              <a:pPr/>
              <a:t>‹#›</a:t>
            </a:fld>
            <a:endParaRPr lang="en-US" altLang="en-US"/>
          </a:p>
        </p:txBody>
      </p:sp>
    </p:spTree>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8877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p:spPr>
        <p:txBody>
          <a:bodyPr/>
          <a:lstStyle/>
          <a:p>
            <a:endParaRPr lang="en-US"/>
          </a:p>
        </p:txBody>
      </p:sp>
      <p:sp>
        <p:nvSpPr>
          <p:cNvPr id="2887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8877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p>
        </p:txBody>
      </p:sp>
      <p:sp>
        <p:nvSpPr>
          <p:cNvPr id="28877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1182C23E-3D88-4235-A2C1-A401EF3B863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66"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Lst>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88770"/>
                                        </p:tgtEl>
                                        <p:attrNameLst>
                                          <p:attrName>style.visibility</p:attrName>
                                        </p:attrNameLst>
                                      </p:cBhvr>
                                      <p:to>
                                        <p:strVal val="visible"/>
                                      </p:to>
                                    </p:set>
                                    <p:animEffect transition="in" filter="fade">
                                      <p:cBhvr>
                                        <p:cTn id="7" dur="800" decel="100000"/>
                                        <p:tgtEl>
                                          <p:spTgt spid="288770"/>
                                        </p:tgtEl>
                                      </p:cBhvr>
                                    </p:animEffect>
                                    <p:anim calcmode="lin" valueType="num">
                                      <p:cBhvr>
                                        <p:cTn id="8" dur="800" decel="100000" fill="hold"/>
                                        <p:tgtEl>
                                          <p:spTgt spid="288770"/>
                                        </p:tgtEl>
                                        <p:attrNameLst>
                                          <p:attrName>style.rotation</p:attrName>
                                        </p:attrNameLst>
                                      </p:cBhvr>
                                      <p:tavLst>
                                        <p:tav tm="0">
                                          <p:val>
                                            <p:fltVal val="-90"/>
                                          </p:val>
                                        </p:tav>
                                        <p:tav tm="100000">
                                          <p:val>
                                            <p:fltVal val="0"/>
                                          </p:val>
                                        </p:tav>
                                      </p:tavLst>
                                    </p:anim>
                                    <p:anim calcmode="lin" valueType="num">
                                      <p:cBhvr>
                                        <p:cTn id="9" dur="800" decel="100000" fill="hold"/>
                                        <p:tgtEl>
                                          <p:spTgt spid="288770"/>
                                        </p:tgtEl>
                                        <p:attrNameLst>
                                          <p:attrName>ppt_x</p:attrName>
                                        </p:attrNameLst>
                                      </p:cBhvr>
                                      <p:tavLst>
                                        <p:tav tm="0">
                                          <p:val>
                                            <p:strVal val="#ppt_x+0.4"/>
                                          </p:val>
                                        </p:tav>
                                        <p:tav tm="100000">
                                          <p:val>
                                            <p:strVal val="#ppt_x-0.05"/>
                                          </p:val>
                                        </p:tav>
                                      </p:tavLst>
                                    </p:anim>
                                    <p:anim calcmode="lin" valueType="num">
                                      <p:cBhvr>
                                        <p:cTn id="10" dur="800" decel="100000" fill="hold"/>
                                        <p:tgtEl>
                                          <p:spTgt spid="28877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8877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8877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88771">
                                            <p:txEl>
                                              <p:pRg st="0" end="0"/>
                                            </p:txEl>
                                          </p:spTgt>
                                        </p:tgtEl>
                                        <p:attrNameLst>
                                          <p:attrName>style.visibility</p:attrName>
                                        </p:attrNameLst>
                                      </p:cBhvr>
                                      <p:to>
                                        <p:strVal val="visible"/>
                                      </p:to>
                                    </p:set>
                                    <p:animEffect transition="in" filter="fade">
                                      <p:cBhvr>
                                        <p:cTn id="17" dur="1000"/>
                                        <p:tgtEl>
                                          <p:spTgt spid="288771">
                                            <p:txEl>
                                              <p:pRg st="0" end="0"/>
                                            </p:txEl>
                                          </p:spTgt>
                                        </p:tgtEl>
                                      </p:cBhvr>
                                    </p:animEffect>
                                    <p:anim calcmode="lin" valueType="num">
                                      <p:cBhvr>
                                        <p:cTn id="18" dur="1000" fill="hold"/>
                                        <p:tgtEl>
                                          <p:spTgt spid="28877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88771">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88771">
                                            <p:txEl>
                                              <p:pRg st="1" end="1"/>
                                            </p:txEl>
                                          </p:spTgt>
                                        </p:tgtEl>
                                        <p:attrNameLst>
                                          <p:attrName>style.visibility</p:attrName>
                                        </p:attrNameLst>
                                      </p:cBhvr>
                                      <p:to>
                                        <p:strVal val="visible"/>
                                      </p:to>
                                    </p:set>
                                    <p:animEffect transition="in" filter="fade">
                                      <p:cBhvr>
                                        <p:cTn id="22" dur="1000"/>
                                        <p:tgtEl>
                                          <p:spTgt spid="288771">
                                            <p:txEl>
                                              <p:pRg st="1" end="1"/>
                                            </p:txEl>
                                          </p:spTgt>
                                        </p:tgtEl>
                                      </p:cBhvr>
                                    </p:animEffect>
                                    <p:anim calcmode="lin" valueType="num">
                                      <p:cBhvr>
                                        <p:cTn id="23" dur="1000" fill="hold"/>
                                        <p:tgtEl>
                                          <p:spTgt spid="28877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88771">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88771">
                                            <p:txEl>
                                              <p:pRg st="2" end="2"/>
                                            </p:txEl>
                                          </p:spTgt>
                                        </p:tgtEl>
                                        <p:attrNameLst>
                                          <p:attrName>style.visibility</p:attrName>
                                        </p:attrNameLst>
                                      </p:cBhvr>
                                      <p:to>
                                        <p:strVal val="visible"/>
                                      </p:to>
                                    </p:set>
                                    <p:animEffect transition="in" filter="fade">
                                      <p:cBhvr>
                                        <p:cTn id="27" dur="1000"/>
                                        <p:tgtEl>
                                          <p:spTgt spid="288771">
                                            <p:txEl>
                                              <p:pRg st="2" end="2"/>
                                            </p:txEl>
                                          </p:spTgt>
                                        </p:tgtEl>
                                      </p:cBhvr>
                                    </p:animEffect>
                                    <p:anim calcmode="lin" valueType="num">
                                      <p:cBhvr>
                                        <p:cTn id="28" dur="1000" fill="hold"/>
                                        <p:tgtEl>
                                          <p:spTgt spid="288771">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88771">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88771">
                                            <p:txEl>
                                              <p:pRg st="3" end="3"/>
                                            </p:txEl>
                                          </p:spTgt>
                                        </p:tgtEl>
                                        <p:attrNameLst>
                                          <p:attrName>style.visibility</p:attrName>
                                        </p:attrNameLst>
                                      </p:cBhvr>
                                      <p:to>
                                        <p:strVal val="visible"/>
                                      </p:to>
                                    </p:set>
                                    <p:animEffect transition="in" filter="fade">
                                      <p:cBhvr>
                                        <p:cTn id="32" dur="1000"/>
                                        <p:tgtEl>
                                          <p:spTgt spid="288771">
                                            <p:txEl>
                                              <p:pRg st="3" end="3"/>
                                            </p:txEl>
                                          </p:spTgt>
                                        </p:tgtEl>
                                      </p:cBhvr>
                                    </p:animEffect>
                                    <p:anim calcmode="lin" valueType="num">
                                      <p:cBhvr>
                                        <p:cTn id="33" dur="1000" fill="hold"/>
                                        <p:tgtEl>
                                          <p:spTgt spid="288771">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88771">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88771">
                                            <p:txEl>
                                              <p:pRg st="4" end="4"/>
                                            </p:txEl>
                                          </p:spTgt>
                                        </p:tgtEl>
                                        <p:attrNameLst>
                                          <p:attrName>style.visibility</p:attrName>
                                        </p:attrNameLst>
                                      </p:cBhvr>
                                      <p:to>
                                        <p:strVal val="visible"/>
                                      </p:to>
                                    </p:set>
                                    <p:animEffect transition="in" filter="fade">
                                      <p:cBhvr>
                                        <p:cTn id="37" dur="1000"/>
                                        <p:tgtEl>
                                          <p:spTgt spid="288771">
                                            <p:txEl>
                                              <p:pRg st="4" end="4"/>
                                            </p:txEl>
                                          </p:spTgt>
                                        </p:tgtEl>
                                      </p:cBhvr>
                                    </p:animEffect>
                                    <p:anim calcmode="lin" valueType="num">
                                      <p:cBhvr>
                                        <p:cTn id="38" dur="1000" fill="hold"/>
                                        <p:tgtEl>
                                          <p:spTgt spid="28877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887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p:bldP spid="288771" grpId="0" build="p">
        <p:tmplLst>
          <p:tmpl lvl="1">
            <p:tnLst>
              <p:par>
                <p:cTn presetID="47" presetClass="entr" presetSubtype="0" fill="hold" nodeType="clickEffect">
                  <p:stCondLst>
                    <p:cond delay="0"/>
                  </p:stCondLst>
                  <p:childTnLst>
                    <p:set>
                      <p:cBhvr>
                        <p:cTn dur="1" fill="hold">
                          <p:stCondLst>
                            <p:cond delay="0"/>
                          </p:stCondLst>
                        </p:cTn>
                        <p:tgtEl>
                          <p:spTgt spid="288771"/>
                        </p:tgtEl>
                        <p:attrNameLst>
                          <p:attrName>style.visibility</p:attrName>
                        </p:attrNameLst>
                      </p:cBhvr>
                      <p:to>
                        <p:strVal val="visible"/>
                      </p:to>
                    </p:set>
                    <p:animEffect transition="in" filter="fade">
                      <p:cBhvr>
                        <p:cTn dur="1000"/>
                        <p:tgtEl>
                          <p:spTgt spid="288771"/>
                        </p:tgtEl>
                      </p:cBhvr>
                    </p:animEffect>
                    <p:anim calcmode="lin" valueType="num">
                      <p:cBhvr>
                        <p:cTn dur="1000" fill="hold"/>
                        <p:tgtEl>
                          <p:spTgt spid="288771"/>
                        </p:tgtEl>
                        <p:attrNameLst>
                          <p:attrName>ppt_x</p:attrName>
                        </p:attrNameLst>
                      </p:cBhvr>
                      <p:tavLst>
                        <p:tav tm="0">
                          <p:val>
                            <p:strVal val="#ppt_x"/>
                          </p:val>
                        </p:tav>
                        <p:tav tm="100000">
                          <p:val>
                            <p:strVal val="#ppt_x"/>
                          </p:val>
                        </p:tav>
                      </p:tavLst>
                    </p:anim>
                    <p:anim calcmode="lin" valueType="num">
                      <p:cBhvr>
                        <p:cTn dur="1000" fill="hold"/>
                        <p:tgtEl>
                          <p:spTgt spid="28877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288771"/>
                        </p:tgtEl>
                        <p:attrNameLst>
                          <p:attrName>style.visibility</p:attrName>
                        </p:attrNameLst>
                      </p:cBhvr>
                      <p:to>
                        <p:strVal val="visible"/>
                      </p:to>
                    </p:set>
                    <p:animEffect transition="in" filter="fade">
                      <p:cBhvr>
                        <p:cTn dur="1000"/>
                        <p:tgtEl>
                          <p:spTgt spid="288771"/>
                        </p:tgtEl>
                      </p:cBhvr>
                    </p:animEffect>
                    <p:anim calcmode="lin" valueType="num">
                      <p:cBhvr>
                        <p:cTn dur="1000" fill="hold"/>
                        <p:tgtEl>
                          <p:spTgt spid="288771"/>
                        </p:tgtEl>
                        <p:attrNameLst>
                          <p:attrName>ppt_x</p:attrName>
                        </p:attrNameLst>
                      </p:cBhvr>
                      <p:tavLst>
                        <p:tav tm="0">
                          <p:val>
                            <p:strVal val="#ppt_x"/>
                          </p:val>
                        </p:tav>
                        <p:tav tm="100000">
                          <p:val>
                            <p:strVal val="#ppt_x"/>
                          </p:val>
                        </p:tav>
                      </p:tavLst>
                    </p:anim>
                    <p:anim calcmode="lin" valueType="num">
                      <p:cBhvr>
                        <p:cTn dur="1000" fill="hold"/>
                        <p:tgtEl>
                          <p:spTgt spid="28877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288771"/>
                        </p:tgtEl>
                        <p:attrNameLst>
                          <p:attrName>style.visibility</p:attrName>
                        </p:attrNameLst>
                      </p:cBhvr>
                      <p:to>
                        <p:strVal val="visible"/>
                      </p:to>
                    </p:set>
                    <p:animEffect transition="in" filter="fade">
                      <p:cBhvr>
                        <p:cTn dur="1000"/>
                        <p:tgtEl>
                          <p:spTgt spid="288771"/>
                        </p:tgtEl>
                      </p:cBhvr>
                    </p:animEffect>
                    <p:anim calcmode="lin" valueType="num">
                      <p:cBhvr>
                        <p:cTn dur="1000" fill="hold"/>
                        <p:tgtEl>
                          <p:spTgt spid="288771"/>
                        </p:tgtEl>
                        <p:attrNameLst>
                          <p:attrName>ppt_x</p:attrName>
                        </p:attrNameLst>
                      </p:cBhvr>
                      <p:tavLst>
                        <p:tav tm="0">
                          <p:val>
                            <p:strVal val="#ppt_x"/>
                          </p:val>
                        </p:tav>
                        <p:tav tm="100000">
                          <p:val>
                            <p:strVal val="#ppt_x"/>
                          </p:val>
                        </p:tav>
                      </p:tavLst>
                    </p:anim>
                    <p:anim calcmode="lin" valueType="num">
                      <p:cBhvr>
                        <p:cTn dur="1000" fill="hold"/>
                        <p:tgtEl>
                          <p:spTgt spid="28877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288771"/>
                        </p:tgtEl>
                        <p:attrNameLst>
                          <p:attrName>style.visibility</p:attrName>
                        </p:attrNameLst>
                      </p:cBhvr>
                      <p:to>
                        <p:strVal val="visible"/>
                      </p:to>
                    </p:set>
                    <p:animEffect transition="in" filter="fade">
                      <p:cBhvr>
                        <p:cTn dur="1000"/>
                        <p:tgtEl>
                          <p:spTgt spid="288771"/>
                        </p:tgtEl>
                      </p:cBhvr>
                    </p:animEffect>
                    <p:anim calcmode="lin" valueType="num">
                      <p:cBhvr>
                        <p:cTn dur="1000" fill="hold"/>
                        <p:tgtEl>
                          <p:spTgt spid="288771"/>
                        </p:tgtEl>
                        <p:attrNameLst>
                          <p:attrName>ppt_x</p:attrName>
                        </p:attrNameLst>
                      </p:cBhvr>
                      <p:tavLst>
                        <p:tav tm="0">
                          <p:val>
                            <p:strVal val="#ppt_x"/>
                          </p:val>
                        </p:tav>
                        <p:tav tm="100000">
                          <p:val>
                            <p:strVal val="#ppt_x"/>
                          </p:val>
                        </p:tav>
                      </p:tavLst>
                    </p:anim>
                    <p:anim calcmode="lin" valueType="num">
                      <p:cBhvr>
                        <p:cTn dur="1000" fill="hold"/>
                        <p:tgtEl>
                          <p:spTgt spid="28877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288771"/>
                        </p:tgtEl>
                        <p:attrNameLst>
                          <p:attrName>style.visibility</p:attrName>
                        </p:attrNameLst>
                      </p:cBhvr>
                      <p:to>
                        <p:strVal val="visible"/>
                      </p:to>
                    </p:set>
                    <p:animEffect transition="in" filter="fade">
                      <p:cBhvr>
                        <p:cTn dur="1000"/>
                        <p:tgtEl>
                          <p:spTgt spid="288771"/>
                        </p:tgtEl>
                      </p:cBhvr>
                    </p:animEffect>
                    <p:anim calcmode="lin" valueType="num">
                      <p:cBhvr>
                        <p:cTn dur="1000" fill="hold"/>
                        <p:tgtEl>
                          <p:spTgt spid="288771"/>
                        </p:tgtEl>
                        <p:attrNameLst>
                          <p:attrName>ppt_x</p:attrName>
                        </p:attrNameLst>
                      </p:cBhvr>
                      <p:tavLst>
                        <p:tav tm="0">
                          <p:val>
                            <p:strVal val="#ppt_x"/>
                          </p:val>
                        </p:tav>
                        <p:tav tm="100000">
                          <p:val>
                            <p:strVal val="#ppt_x"/>
                          </p:val>
                        </p:tav>
                      </p:tavLst>
                    </p:anim>
                    <p:anim calcmode="lin" valueType="num">
                      <p:cBhvr>
                        <p:cTn dur="1000" fill="hold"/>
                        <p:tgtEl>
                          <p:spTgt spid="288771"/>
                        </p:tgtEl>
                        <p:attrNameLst>
                          <p:attrName>ppt_y</p:attrName>
                        </p:attrNameLst>
                      </p:cBhvr>
                      <p:tavLst>
                        <p:tav tm="0">
                          <p:val>
                            <p:strVal val="#ppt_y-.1"/>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ngskaul2003@yahoo.co.in" TargetMode="External"/><Relationship Id="rId2" Type="http://schemas.openxmlformats.org/officeDocument/2006/relationships/hyperlink" Target="mailto:sangs@delnet.ren.nic.in" TargetMode="External"/><Relationship Id="rId1" Type="http://schemas.openxmlformats.org/officeDocument/2006/relationships/slideLayout" Target="../slideLayouts/slideLayout7.xml"/><Relationship Id="rId4" Type="http://schemas.openxmlformats.org/officeDocument/2006/relationships/hyperlink" Target="http://www.delnet.nic.i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Excel_Chart2.xls"/></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Microsoft_Office_Excel_Chart3.xls"/></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Office_Excel_Chart4.xls"/><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delnet.nic.i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9050" y="838200"/>
            <a:ext cx="9163050" cy="4800600"/>
          </a:xfrm>
          <a:prstGeom prst="rect">
            <a:avLst/>
          </a:prstGeom>
          <a:gradFill rotWithShape="1">
            <a:gsLst>
              <a:gs pos="0">
                <a:schemeClr val="bg1"/>
              </a:gs>
              <a:gs pos="100000">
                <a:schemeClr val="bg2"/>
              </a:gs>
            </a:gsLst>
            <a:lin ang="5400000" scaled="1"/>
          </a:gradFill>
          <a:ln w="9525">
            <a:solidFill>
              <a:schemeClr val="accent2"/>
            </a:solidFill>
            <a:miter lim="800000"/>
            <a:headEnd/>
            <a:tailEnd/>
          </a:ln>
          <a:effectLst/>
        </p:spPr>
        <p:txBody>
          <a:bodyPr>
            <a:spAutoFit/>
          </a:bodyPr>
          <a:lstStyle/>
          <a:p>
            <a:pPr algn="ctr">
              <a:defRPr/>
            </a:pPr>
            <a:r>
              <a:rPr lang="en-US" altLang="ko-KR" sz="3200" b="1" dirty="0">
                <a:solidFill>
                  <a:schemeClr val="tx2"/>
                </a:solidFill>
                <a:latin typeface="Monotype Corsiva" pitchFamily="66" charset="0"/>
                <a:ea typeface="굴림" charset="-127"/>
              </a:rPr>
              <a:t>DELNET: Networking Libraries, Spreading Knowledge</a:t>
            </a:r>
            <a:endParaRPr lang="en-US" altLang="ko-KR" sz="3200" b="1" dirty="0">
              <a:solidFill>
                <a:schemeClr val="tx2"/>
              </a:solidFill>
              <a:latin typeface="Monotype Corsiva" pitchFamily="66" charset="0"/>
              <a:ea typeface="굴림" charset="-127"/>
            </a:endParaRPr>
          </a:p>
          <a:p>
            <a:pPr algn="ctr">
              <a:defRPr/>
            </a:pPr>
            <a:endParaRPr lang="en-US" altLang="ko-KR" sz="3200" b="1" dirty="0">
              <a:solidFill>
                <a:schemeClr val="tx2"/>
              </a:solidFill>
              <a:latin typeface="Monotype Corsiva" pitchFamily="66" charset="0"/>
              <a:ea typeface="굴림" charset="-127"/>
            </a:endParaRPr>
          </a:p>
          <a:p>
            <a:pPr algn="ctr">
              <a:defRPr/>
            </a:pPr>
            <a:r>
              <a:rPr lang="en-US" altLang="ko-KR" sz="3200" b="1" dirty="0">
                <a:solidFill>
                  <a:schemeClr val="tx2"/>
                </a:solidFill>
                <a:latin typeface="Monotype Corsiva" pitchFamily="66" charset="0"/>
                <a:ea typeface="굴림" charset="-127"/>
              </a:rPr>
              <a:t>  by</a:t>
            </a:r>
            <a:br>
              <a:rPr lang="en-US" altLang="ko-KR" sz="3200" b="1" dirty="0">
                <a:solidFill>
                  <a:schemeClr val="tx2"/>
                </a:solidFill>
                <a:latin typeface="Monotype Corsiva" pitchFamily="66" charset="0"/>
                <a:ea typeface="굴림" charset="-127"/>
              </a:rPr>
            </a:br>
            <a:endParaRPr lang="en-US" altLang="ko-KR" sz="3200" b="1" dirty="0">
              <a:solidFill>
                <a:schemeClr val="tx2"/>
              </a:solidFill>
              <a:latin typeface="Monotype Corsiva" pitchFamily="66" charset="0"/>
              <a:ea typeface="굴림" charset="-127"/>
            </a:endParaRPr>
          </a:p>
          <a:p>
            <a:pPr algn="ctr">
              <a:defRPr/>
            </a:pPr>
            <a:r>
              <a:rPr lang="en-US" altLang="ko-KR" sz="3200" b="1" dirty="0">
                <a:solidFill>
                  <a:schemeClr val="tx2"/>
                </a:solidFill>
                <a:latin typeface="Monotype Corsiva" pitchFamily="66" charset="0"/>
                <a:ea typeface="굴림" charset="-127"/>
              </a:rPr>
              <a:t>Dr. </a:t>
            </a:r>
            <a:r>
              <a:rPr lang="en-US" altLang="ko-KR" sz="3200" b="1" dirty="0" err="1">
                <a:solidFill>
                  <a:schemeClr val="tx2"/>
                </a:solidFill>
                <a:latin typeface="Monotype Corsiva" pitchFamily="66" charset="0"/>
                <a:ea typeface="굴림" charset="-127"/>
              </a:rPr>
              <a:t>Sangeeta</a:t>
            </a:r>
            <a:r>
              <a:rPr lang="en-US" altLang="ko-KR" sz="3200" b="1" dirty="0">
                <a:solidFill>
                  <a:schemeClr val="tx2"/>
                </a:solidFill>
                <a:latin typeface="Monotype Corsiva" pitchFamily="66" charset="0"/>
                <a:ea typeface="굴림" charset="-127"/>
              </a:rPr>
              <a:t> </a:t>
            </a:r>
            <a:r>
              <a:rPr lang="en-US" altLang="ko-KR" sz="3200" b="1" dirty="0" err="1">
                <a:solidFill>
                  <a:schemeClr val="tx2"/>
                </a:solidFill>
                <a:effectLst>
                  <a:outerShdw blurRad="38100" dist="38100" dir="2700000" algn="tl">
                    <a:srgbClr val="C0C0C0"/>
                  </a:outerShdw>
                </a:effectLst>
                <a:latin typeface="Monotype Corsiva" pitchFamily="66" charset="0"/>
                <a:ea typeface="굴림" charset="-127"/>
              </a:rPr>
              <a:t>Kaul</a:t>
            </a:r>
            <a:r>
              <a:rPr lang="en-US" altLang="ko-KR" sz="3200" b="1" dirty="0">
                <a:solidFill>
                  <a:schemeClr val="tx2"/>
                </a:solidFill>
                <a:effectLst>
                  <a:outerShdw blurRad="38100" dist="38100" dir="2700000" algn="tl">
                    <a:srgbClr val="C0C0C0"/>
                  </a:outerShdw>
                </a:effectLst>
                <a:latin typeface="Monotype Corsiva" pitchFamily="66" charset="0"/>
                <a:ea typeface="굴림" charset="-127"/>
              </a:rPr>
              <a:t/>
            </a:r>
            <a:br>
              <a:rPr lang="en-US" altLang="ko-KR" sz="3200" b="1" dirty="0">
                <a:solidFill>
                  <a:schemeClr val="tx2"/>
                </a:solidFill>
                <a:effectLst>
                  <a:outerShdw blurRad="38100" dist="38100" dir="2700000" algn="tl">
                    <a:srgbClr val="C0C0C0"/>
                  </a:outerShdw>
                </a:effectLst>
                <a:latin typeface="Monotype Corsiva" pitchFamily="66" charset="0"/>
                <a:ea typeface="굴림" charset="-127"/>
              </a:rPr>
            </a:br>
            <a:r>
              <a:rPr lang="en-US" altLang="ko-KR" sz="3200" b="1" dirty="0">
                <a:solidFill>
                  <a:schemeClr val="tx2"/>
                </a:solidFill>
                <a:latin typeface="Monotype Corsiva" pitchFamily="66" charset="0"/>
                <a:ea typeface="굴림" charset="-127"/>
              </a:rPr>
              <a:t>Network Manager, DELNET  </a:t>
            </a:r>
          </a:p>
          <a:p>
            <a:pPr algn="ctr">
              <a:defRPr/>
            </a:pPr>
            <a:r>
              <a:rPr lang="en-US" altLang="ko-KR" sz="3200" b="1" dirty="0">
                <a:solidFill>
                  <a:schemeClr val="tx2"/>
                </a:solidFill>
                <a:latin typeface="Monotype Corsiva" pitchFamily="66" charset="0"/>
                <a:ea typeface="굴림" charset="-127"/>
              </a:rPr>
              <a:t>New  Delhi, India</a:t>
            </a:r>
            <a:br>
              <a:rPr lang="en-US" altLang="ko-KR" sz="3200" b="1" dirty="0">
                <a:solidFill>
                  <a:schemeClr val="tx2"/>
                </a:solidFill>
                <a:latin typeface="Monotype Corsiva" pitchFamily="66" charset="0"/>
                <a:ea typeface="굴림" charset="-127"/>
              </a:rPr>
            </a:br>
            <a:r>
              <a:rPr lang="en-US" altLang="ko-KR" sz="3200" b="1" dirty="0">
                <a:solidFill>
                  <a:schemeClr val="tx2"/>
                </a:solidFill>
                <a:latin typeface="Monotype Corsiva" pitchFamily="66" charset="0"/>
                <a:ea typeface="굴림" charset="-127"/>
              </a:rPr>
              <a:t>	Email</a:t>
            </a:r>
            <a:r>
              <a:rPr lang="en-US" altLang="ko-KR" sz="3200" b="1" dirty="0">
                <a:solidFill>
                  <a:schemeClr val="tx2"/>
                </a:solidFill>
                <a:ea typeface="굴림" charset="-127"/>
              </a:rPr>
              <a:t> : </a:t>
            </a:r>
            <a:r>
              <a:rPr lang="en-US" altLang="ko-KR" b="1" dirty="0">
                <a:solidFill>
                  <a:schemeClr val="tx2"/>
                </a:solidFill>
                <a:ea typeface="굴림" charset="-127"/>
                <a:hlinkClick r:id="rId2"/>
              </a:rPr>
              <a:t>sangs@delnet.ren.nic.in</a:t>
            </a:r>
            <a:r>
              <a:rPr lang="en-US" altLang="ko-KR" b="1" dirty="0">
                <a:solidFill>
                  <a:schemeClr val="tx2"/>
                </a:solidFill>
                <a:ea typeface="굴림" charset="-127"/>
              </a:rPr>
              <a:t>,</a:t>
            </a:r>
          </a:p>
          <a:p>
            <a:pPr algn="ctr">
              <a:defRPr/>
            </a:pPr>
            <a:r>
              <a:rPr lang="en-US" altLang="ko-KR" b="1" dirty="0">
                <a:solidFill>
                  <a:schemeClr val="tx2"/>
                </a:solidFill>
                <a:ea typeface="굴림" charset="-127"/>
              </a:rPr>
              <a:t>                                   </a:t>
            </a:r>
            <a:r>
              <a:rPr lang="en-US" altLang="ko-KR" b="1" dirty="0">
                <a:solidFill>
                  <a:schemeClr val="tx2"/>
                </a:solidFill>
                <a:ea typeface="굴림" charset="-127"/>
                <a:hlinkClick r:id="rId3"/>
              </a:rPr>
              <a:t>sangskaul2003@yahoo.co.in</a:t>
            </a:r>
            <a:endParaRPr lang="en-US" altLang="ko-KR" b="1" dirty="0">
              <a:solidFill>
                <a:schemeClr val="tx2"/>
              </a:solidFill>
              <a:ea typeface="굴림" charset="-127"/>
            </a:endParaRPr>
          </a:p>
          <a:p>
            <a:pPr algn="ctr">
              <a:defRPr/>
            </a:pPr>
            <a:r>
              <a:rPr lang="en-US" altLang="ko-KR" sz="3200" b="1" dirty="0">
                <a:solidFill>
                  <a:schemeClr val="tx2"/>
                </a:solidFill>
                <a:latin typeface="Monotype Corsiva" pitchFamily="66" charset="0"/>
                <a:ea typeface="굴림" charset="-127"/>
              </a:rPr>
              <a:t>        Web    </a:t>
            </a:r>
            <a:r>
              <a:rPr lang="en-US" altLang="ko-KR" sz="3200" b="1" dirty="0">
                <a:solidFill>
                  <a:schemeClr val="tx2"/>
                </a:solidFill>
                <a:ea typeface="굴림" charset="-127"/>
              </a:rPr>
              <a:t>:</a:t>
            </a:r>
            <a:r>
              <a:rPr lang="en-US" altLang="ko-KR" b="1" dirty="0">
                <a:solidFill>
                  <a:schemeClr val="tx2"/>
                </a:solidFill>
                <a:ea typeface="굴림" charset="-127"/>
              </a:rPr>
              <a:t> </a:t>
            </a:r>
            <a:r>
              <a:rPr lang="en-US" altLang="ko-KR" b="1" dirty="0">
                <a:solidFill>
                  <a:schemeClr val="tx2"/>
                </a:solidFill>
                <a:ea typeface="굴림" charset="-127"/>
                <a:hlinkClick r:id="rId4"/>
              </a:rPr>
              <a:t>www.delnet.in</a:t>
            </a:r>
            <a:endParaRPr lang="en-US" b="1" dirty="0">
              <a:solidFill>
                <a:schemeClr val="tx2"/>
              </a:solidFill>
            </a:endParaRPr>
          </a:p>
        </p:txBody>
      </p:sp>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altLang="en-US" smtClean="0"/>
          </a:p>
        </p:txBody>
      </p:sp>
      <p:pic>
        <p:nvPicPr>
          <p:cNvPr id="19459" name="Picture 3"/>
          <p:cNvPicPr>
            <a:picLocks noChangeAspect="1" noChangeArrowheads="1"/>
          </p:cNvPicPr>
          <p:nvPr>
            <p:ph type="body" idx="1"/>
          </p:nvPr>
        </p:nvPicPr>
        <p:blipFill>
          <a:blip r:embed="rId3"/>
          <a:srcRect/>
          <a:stretch>
            <a:fillRect/>
          </a:stretch>
        </p:blipFill>
        <p:spPr>
          <a:xfrm>
            <a:off x="0" y="0"/>
            <a:ext cx="9144000" cy="6858000"/>
          </a:xfrm>
        </p:spPr>
      </p:pic>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altLang="en-US" smtClean="0"/>
          </a:p>
        </p:txBody>
      </p:sp>
      <p:pic>
        <p:nvPicPr>
          <p:cNvPr id="21507" name="Picture 3"/>
          <p:cNvPicPr>
            <a:picLocks noChangeAspect="1" noChangeArrowheads="1"/>
          </p:cNvPicPr>
          <p:nvPr>
            <p:ph type="body" idx="1"/>
          </p:nvPr>
        </p:nvPicPr>
        <p:blipFill>
          <a:blip r:embed="rId3"/>
          <a:srcRect/>
          <a:stretch>
            <a:fillRect/>
          </a:stretch>
        </p:blipFill>
        <p:spPr>
          <a:xfrm>
            <a:off x="0" y="0"/>
            <a:ext cx="9144000" cy="6858000"/>
          </a:xfrm>
        </p:spPr>
      </p:pic>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altLang="en-US" smtClean="0"/>
          </a:p>
        </p:txBody>
      </p:sp>
      <p:pic>
        <p:nvPicPr>
          <p:cNvPr id="23555" name="Picture 3"/>
          <p:cNvPicPr>
            <a:picLocks noChangeAspect="1" noChangeArrowheads="1"/>
          </p:cNvPicPr>
          <p:nvPr>
            <p:ph type="body" idx="1"/>
          </p:nvPr>
        </p:nvPicPr>
        <p:blipFill>
          <a:blip r:embed="rId2"/>
          <a:srcRect/>
          <a:stretch>
            <a:fillRect/>
          </a:stretch>
        </p:blipFill>
        <p:spPr>
          <a:xfrm>
            <a:off x="0" y="0"/>
            <a:ext cx="9525000" cy="6858000"/>
          </a:xfrm>
        </p:spPr>
      </p:pic>
    </p:spTree>
  </p:cSld>
  <p:clrMapOvr>
    <a:masterClrMapping/>
  </p:clrMapOvr>
  <p:transition>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altLang="en-US" smtClean="0"/>
          </a:p>
        </p:txBody>
      </p:sp>
      <p:pic>
        <p:nvPicPr>
          <p:cNvPr id="24579" name="Picture 3"/>
          <p:cNvPicPr>
            <a:picLocks noChangeAspect="1" noChangeArrowheads="1"/>
          </p:cNvPicPr>
          <p:nvPr>
            <p:ph type="body" idx="1"/>
          </p:nvPr>
        </p:nvPicPr>
        <p:blipFill>
          <a:blip r:embed="rId2"/>
          <a:srcRect/>
          <a:stretch>
            <a:fillRect/>
          </a:stretch>
        </p:blipFill>
        <p:spPr>
          <a:xfrm>
            <a:off x="0" y="0"/>
            <a:ext cx="9144000" cy="6858000"/>
          </a:xfrm>
        </p:spPr>
      </p:pic>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altLang="en-US" smtClean="0"/>
          </a:p>
        </p:txBody>
      </p:sp>
      <p:pic>
        <p:nvPicPr>
          <p:cNvPr id="25603" name="Picture 3"/>
          <p:cNvPicPr>
            <a:picLocks noChangeAspect="1" noChangeArrowheads="1"/>
          </p:cNvPicPr>
          <p:nvPr>
            <p:ph type="body" idx="1"/>
          </p:nvPr>
        </p:nvPicPr>
        <p:blipFill>
          <a:blip r:embed="rId2"/>
          <a:srcRect/>
          <a:stretch>
            <a:fillRect/>
          </a:stretch>
        </p:blipFill>
        <p:spPr>
          <a:xfrm>
            <a:off x="0" y="0"/>
            <a:ext cx="9144000" cy="6858000"/>
          </a:xfrm>
        </p:spPr>
      </p:pic>
    </p:spTree>
  </p:cSld>
  <p:clrMapOvr>
    <a:masterClrMapping/>
  </p:clrMapOvr>
  <p:transition>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altLang="en-US" smtClean="0"/>
          </a:p>
        </p:txBody>
      </p:sp>
      <p:pic>
        <p:nvPicPr>
          <p:cNvPr id="26627" name="Picture 3"/>
          <p:cNvPicPr>
            <a:picLocks noChangeAspect="1" noChangeArrowheads="1"/>
          </p:cNvPicPr>
          <p:nvPr>
            <p:ph type="body" idx="1"/>
          </p:nvPr>
        </p:nvPicPr>
        <p:blipFill>
          <a:blip r:embed="rId2"/>
          <a:srcRect/>
          <a:stretch>
            <a:fillRect/>
          </a:stretch>
        </p:blipFill>
        <p:spPr>
          <a:xfrm>
            <a:off x="0" y="0"/>
            <a:ext cx="8686800" cy="6130925"/>
          </a:xfrm>
        </p:spPr>
      </p:pic>
    </p:spTree>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altLang="en-US" smtClean="0"/>
          </a:p>
        </p:txBody>
      </p:sp>
      <p:pic>
        <p:nvPicPr>
          <p:cNvPr id="27651" name="Picture 3"/>
          <p:cNvPicPr>
            <a:picLocks noChangeAspect="1" noChangeArrowheads="1"/>
          </p:cNvPicPr>
          <p:nvPr>
            <p:ph type="body" idx="1"/>
          </p:nvPr>
        </p:nvPicPr>
        <p:blipFill>
          <a:blip r:embed="rId2"/>
          <a:srcRect/>
          <a:stretch>
            <a:fillRect/>
          </a:stretch>
        </p:blipFill>
        <p:spPr>
          <a:xfrm>
            <a:off x="0" y="0"/>
            <a:ext cx="8686800" cy="6130925"/>
          </a:xfrm>
        </p:spPr>
      </p:pic>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altLang="en-US" smtClean="0"/>
          </a:p>
        </p:txBody>
      </p:sp>
      <p:pic>
        <p:nvPicPr>
          <p:cNvPr id="28675" name="Picture 3"/>
          <p:cNvPicPr>
            <a:picLocks noChangeAspect="1" noChangeArrowheads="1"/>
          </p:cNvPicPr>
          <p:nvPr>
            <p:ph type="body" idx="1"/>
          </p:nvPr>
        </p:nvPicPr>
        <p:blipFill>
          <a:blip r:embed="rId2"/>
          <a:srcRect/>
          <a:stretch>
            <a:fillRect/>
          </a:stretch>
        </p:blipFill>
        <p:spPr>
          <a:xfrm>
            <a:off x="0" y="0"/>
            <a:ext cx="8686800" cy="6130925"/>
          </a:xfrm>
        </p:spPr>
      </p:pic>
    </p:spTree>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altLang="en-US" smtClean="0"/>
          </a:p>
        </p:txBody>
      </p:sp>
      <p:pic>
        <p:nvPicPr>
          <p:cNvPr id="29699" name="Picture 3"/>
          <p:cNvPicPr>
            <a:picLocks noChangeAspect="1" noChangeArrowheads="1"/>
          </p:cNvPicPr>
          <p:nvPr>
            <p:ph type="body" idx="1"/>
          </p:nvPr>
        </p:nvPicPr>
        <p:blipFill>
          <a:blip r:embed="rId3"/>
          <a:srcRect/>
          <a:stretch>
            <a:fillRect/>
          </a:stretch>
        </p:blipFill>
        <p:spPr>
          <a:xfrm>
            <a:off x="0" y="0"/>
            <a:ext cx="9144000" cy="6858000"/>
          </a:xfrm>
        </p:spPr>
      </p:pic>
    </p:spTree>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altLang="en-US" smtClean="0"/>
          </a:p>
        </p:txBody>
      </p:sp>
      <p:sp>
        <p:nvSpPr>
          <p:cNvPr id="31747" name="Rectangle 3"/>
          <p:cNvSpPr>
            <a:spLocks noGrp="1" noChangeArrowheads="1"/>
          </p:cNvSpPr>
          <p:nvPr>
            <p:ph type="body" idx="1"/>
          </p:nvPr>
        </p:nvSpPr>
        <p:spPr/>
        <p:txBody>
          <a:bodyPr/>
          <a:lstStyle/>
          <a:p>
            <a:pPr eaLnBrk="1" hangingPunct="1">
              <a:lnSpc>
                <a:spcPct val="90000"/>
              </a:lnSpc>
              <a:buFont typeface="Wingdings" pitchFamily="2" charset="2"/>
              <a:buChar char="Ø"/>
            </a:pPr>
            <a:r>
              <a:rPr lang="en-US" altLang="ko-KR" sz="2600" b="1" smtClean="0">
                <a:latin typeface="Monotype Corsiva" pitchFamily="66" charset="0"/>
                <a:ea typeface="굴림" charset="-127"/>
              </a:rPr>
              <a:t>II (b)   </a:t>
            </a:r>
            <a:r>
              <a:rPr lang="en-US" altLang="ko-KR" sz="2600" b="1" u="sng" smtClean="0">
                <a:latin typeface="Monotype Corsiva" pitchFamily="66" charset="0"/>
                <a:ea typeface="굴림" charset="-127"/>
              </a:rPr>
              <a:t>Union List of Current Journals</a:t>
            </a:r>
            <a:r>
              <a:rPr lang="en-US" altLang="ko-KR" sz="2600" b="1" smtClean="0">
                <a:latin typeface="Monotype Corsiva" pitchFamily="66" charset="0"/>
                <a:ea typeface="굴림" charset="-127"/>
              </a:rPr>
              <a:t> :-</a:t>
            </a:r>
          </a:p>
          <a:p>
            <a:pPr algn="just" eaLnBrk="1" hangingPunct="1">
              <a:lnSpc>
                <a:spcPct val="90000"/>
              </a:lnSpc>
              <a:buFont typeface="Wingdings" pitchFamily="2" charset="2"/>
              <a:buNone/>
            </a:pPr>
            <a:r>
              <a:rPr lang="en-US" altLang="ko-KR" sz="2600" smtClean="0">
                <a:ea typeface="굴림" charset="-127"/>
              </a:rPr>
              <a:t>    </a:t>
            </a:r>
            <a:r>
              <a:rPr lang="en-US" altLang="ko-KR" sz="2000" smtClean="0">
                <a:latin typeface="Times New Roman" pitchFamily="18" charset="0"/>
                <a:ea typeface="굴림" charset="-127"/>
              </a:rPr>
              <a:t>The information about the availability of the current journals is of</a:t>
            </a:r>
            <a:r>
              <a:rPr lang="en-US" altLang="ko-KR" sz="2000" b="1" smtClean="0">
                <a:latin typeface="Times New Roman" pitchFamily="18" charset="0"/>
                <a:ea typeface="굴림" charset="-127"/>
              </a:rPr>
              <a:t> </a:t>
            </a:r>
            <a:r>
              <a:rPr lang="en-US" altLang="ko-KR" sz="2000" smtClean="0">
                <a:latin typeface="Times New Roman" pitchFamily="18" charset="0"/>
                <a:ea typeface="굴림" charset="-127"/>
              </a:rPr>
              <a:t>great help for the document delivery services. DELNET is maintaining an online union list of current journals available in the fields of Science and Technology, Social Sciences and Humanities. This database has more than 38,184 unique titles of current journals available in member as well as non member libraries of DELNET. The database is updated continuously by receiving the list of currently subscribed journals and this database contains the information about the journals not only available with the member libraries but also with the major reputed libraries in India which are non members. The photocopies of journal articles are arranged from the libraries and supplied to the requesting libraries. </a:t>
            </a:r>
            <a:endParaRPr lang="en-US" altLang="en-US" sz="2000"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chemeClr val="bg1"/>
          </a:solidFill>
        </p:spPr>
        <p:txBody>
          <a:bodyPr/>
          <a:lstStyle/>
          <a:p>
            <a:pPr eaLnBrk="1" hangingPunct="1"/>
            <a:r>
              <a:rPr lang="en-US" altLang="ko-KR" b="1" u="sng" smtClean="0">
                <a:latin typeface="Monotype Corsiva" pitchFamily="66" charset="0"/>
                <a:ea typeface="굴림" charset="-127"/>
              </a:rPr>
              <a:t>INTRODUCTION</a:t>
            </a:r>
            <a:endParaRPr lang="en-US" altLang="en-US" sz="5700" smtClean="0">
              <a:latin typeface="Monotype Corsiva" pitchFamily="66" charset="0"/>
            </a:endParaRPr>
          </a:p>
        </p:txBody>
      </p:sp>
      <p:sp>
        <p:nvSpPr>
          <p:cNvPr id="5123" name="Rectangle 4"/>
          <p:cNvSpPr>
            <a:spLocks noGrp="1" noChangeArrowheads="1"/>
          </p:cNvSpPr>
          <p:nvPr>
            <p:ph type="body" idx="1"/>
          </p:nvPr>
        </p:nvSpPr>
        <p:spPr>
          <a:xfrm>
            <a:off x="0" y="1600200"/>
            <a:ext cx="9144000" cy="4953000"/>
          </a:xfrm>
          <a:gradFill rotWithShape="1">
            <a:gsLst>
              <a:gs pos="0">
                <a:schemeClr val="bg1"/>
              </a:gs>
              <a:gs pos="100000">
                <a:schemeClr val="bg2"/>
              </a:gs>
            </a:gsLst>
            <a:lin ang="5400000" scaled="1"/>
          </a:gradFill>
        </p:spPr>
        <p:txBody>
          <a:bodyPr/>
          <a:lstStyle/>
          <a:p>
            <a:pPr algn="just" eaLnBrk="1" hangingPunct="1">
              <a:lnSpc>
                <a:spcPct val="80000"/>
              </a:lnSpc>
              <a:buFont typeface="Wingdings" pitchFamily="2" charset="2"/>
              <a:buChar char="v"/>
            </a:pPr>
            <a:r>
              <a:rPr lang="en-US" altLang="en-US" sz="1900" smtClean="0">
                <a:latin typeface="Times New Roman" pitchFamily="18" charset="0"/>
              </a:rPr>
              <a:t>DELNET was established  in 1988 as city based library network in Delhi, and was popularly known as Delhi Library Network, networking the libraries of the Delhi.</a:t>
            </a:r>
          </a:p>
          <a:p>
            <a:pPr algn="just" eaLnBrk="1" hangingPunct="1">
              <a:lnSpc>
                <a:spcPct val="80000"/>
              </a:lnSpc>
              <a:buFont typeface="Wingdings" pitchFamily="2" charset="2"/>
              <a:buNone/>
            </a:pPr>
            <a:endParaRPr lang="en-US" altLang="en-US" sz="1900" smtClean="0">
              <a:latin typeface="Times New Roman" pitchFamily="18" charset="0"/>
            </a:endParaRPr>
          </a:p>
          <a:p>
            <a:pPr algn="just" eaLnBrk="1" hangingPunct="1">
              <a:lnSpc>
                <a:spcPct val="80000"/>
              </a:lnSpc>
              <a:buFont typeface="Wingdings" pitchFamily="2" charset="2"/>
              <a:buChar char="v"/>
            </a:pPr>
            <a:r>
              <a:rPr lang="en-US" altLang="en-US" sz="1900" smtClean="0">
                <a:latin typeface="Times New Roman" pitchFamily="18" charset="0"/>
              </a:rPr>
              <a:t>Got registered as a society in 1992.</a:t>
            </a:r>
          </a:p>
          <a:p>
            <a:pPr algn="just" eaLnBrk="1" hangingPunct="1">
              <a:lnSpc>
                <a:spcPct val="80000"/>
              </a:lnSpc>
              <a:buFont typeface="Wingdings" pitchFamily="2" charset="2"/>
              <a:buChar char="v"/>
            </a:pPr>
            <a:endParaRPr lang="en-US" altLang="en-US" sz="1900" smtClean="0">
              <a:latin typeface="Times New Roman" pitchFamily="18" charset="0"/>
            </a:endParaRPr>
          </a:p>
          <a:p>
            <a:pPr algn="just" eaLnBrk="1" hangingPunct="1">
              <a:lnSpc>
                <a:spcPct val="80000"/>
              </a:lnSpc>
              <a:buFont typeface="Wingdings" pitchFamily="2" charset="2"/>
              <a:buChar char="v"/>
            </a:pPr>
            <a:r>
              <a:rPr lang="en-US" altLang="en-US" sz="1900" smtClean="0">
                <a:latin typeface="Times New Roman" pitchFamily="18" charset="0"/>
              </a:rPr>
              <a:t>On 13th September 2000, Delhi Library Network – DELNET became DELNET-Developing Library Network.</a:t>
            </a:r>
          </a:p>
          <a:p>
            <a:pPr algn="just" eaLnBrk="1" hangingPunct="1">
              <a:lnSpc>
                <a:spcPct val="80000"/>
              </a:lnSpc>
              <a:buFont typeface="Wingdings" pitchFamily="2" charset="2"/>
              <a:buNone/>
            </a:pPr>
            <a:endParaRPr lang="en-US" altLang="en-US" sz="1900" smtClean="0">
              <a:latin typeface="Times New Roman" pitchFamily="18" charset="0"/>
            </a:endParaRPr>
          </a:p>
          <a:p>
            <a:pPr algn="just" eaLnBrk="1" hangingPunct="1">
              <a:lnSpc>
                <a:spcPct val="80000"/>
              </a:lnSpc>
              <a:buFont typeface="Wingdings" pitchFamily="2" charset="2"/>
              <a:buChar char="v"/>
            </a:pPr>
            <a:r>
              <a:rPr lang="en-US" altLang="en-US" sz="1900" smtClean="0">
                <a:latin typeface="Times New Roman" pitchFamily="18" charset="0"/>
              </a:rPr>
              <a:t>DELNET with passage of time and technological advancements  not only widened  its scope but has crossed the geographical boundaries. Presently, it is the major resource sharing library network in India connecting  more than 6,742 libraries in 33 States and Union Territories in India and seven other countries. </a:t>
            </a:r>
          </a:p>
          <a:p>
            <a:pPr algn="just" eaLnBrk="1" hangingPunct="1">
              <a:lnSpc>
                <a:spcPct val="80000"/>
              </a:lnSpc>
              <a:buFont typeface="Wingdings" pitchFamily="2" charset="2"/>
              <a:buNone/>
            </a:pPr>
            <a:endParaRPr lang="en-US" altLang="en-US" sz="1900" smtClean="0">
              <a:latin typeface="Times New Roman" pitchFamily="18" charset="0"/>
            </a:endParaRPr>
          </a:p>
          <a:p>
            <a:pPr algn="just" eaLnBrk="1" hangingPunct="1">
              <a:lnSpc>
                <a:spcPct val="80000"/>
              </a:lnSpc>
              <a:buFont typeface="Wingdings" pitchFamily="2" charset="2"/>
              <a:buChar char="v"/>
            </a:pPr>
            <a:r>
              <a:rPr lang="en-US" altLang="en-US" sz="1900" smtClean="0">
                <a:latin typeface="Times New Roman" pitchFamily="18" charset="0"/>
              </a:rPr>
              <a:t>The main objectives of DELNET is to promote resource sharing among the member-libraries by collecting, storing and disseminating information and by providing networked services to the researchers and scholars to supplement their research activity. </a:t>
            </a:r>
          </a:p>
        </p:txBody>
      </p:sp>
    </p:spTree>
  </p:cSld>
  <p:clrMapOvr>
    <a:masterClrMapping/>
  </p:clrMapOvr>
  <p:transition>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altLang="en-US" smtClean="0"/>
          </a:p>
        </p:txBody>
      </p:sp>
      <p:pic>
        <p:nvPicPr>
          <p:cNvPr id="33795" name="Picture 3"/>
          <p:cNvPicPr>
            <a:picLocks noChangeAspect="1" noChangeArrowheads="1"/>
          </p:cNvPicPr>
          <p:nvPr>
            <p:ph type="body" idx="1"/>
          </p:nvPr>
        </p:nvPicPr>
        <p:blipFill>
          <a:blip r:embed="rId2"/>
          <a:srcRect/>
          <a:stretch>
            <a:fillRect/>
          </a:stretch>
        </p:blipFill>
        <p:spPr>
          <a:xfrm>
            <a:off x="0" y="0"/>
            <a:ext cx="9144000" cy="6858000"/>
          </a:xfrm>
        </p:spPr>
      </p:pic>
    </p:spTree>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altLang="en-US" smtClean="0"/>
          </a:p>
        </p:txBody>
      </p:sp>
      <p:pic>
        <p:nvPicPr>
          <p:cNvPr id="34819" name="Picture 3"/>
          <p:cNvPicPr>
            <a:picLocks noChangeAspect="1" noChangeArrowheads="1"/>
          </p:cNvPicPr>
          <p:nvPr>
            <p:ph type="body" idx="1"/>
          </p:nvPr>
        </p:nvPicPr>
        <p:blipFill>
          <a:blip r:embed="rId2"/>
          <a:srcRect/>
          <a:stretch>
            <a:fillRect/>
          </a:stretch>
        </p:blipFill>
        <p:spPr>
          <a:xfrm>
            <a:off x="0" y="0"/>
            <a:ext cx="8686800" cy="6130925"/>
          </a:xfrm>
        </p:spPr>
      </p:pic>
    </p:spTree>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en-US" altLang="en-US" smtClean="0"/>
          </a:p>
        </p:txBody>
      </p:sp>
      <p:sp>
        <p:nvSpPr>
          <p:cNvPr id="35843" name="Rectangle 3"/>
          <p:cNvSpPr>
            <a:spLocks noGrp="1" noChangeArrowheads="1"/>
          </p:cNvSpPr>
          <p:nvPr>
            <p:ph type="body" idx="1"/>
          </p:nvPr>
        </p:nvSpPr>
        <p:spPr/>
        <p:txBody>
          <a:bodyPr/>
          <a:lstStyle/>
          <a:p>
            <a:pPr eaLnBrk="1" hangingPunct="1">
              <a:lnSpc>
                <a:spcPct val="90000"/>
              </a:lnSpc>
              <a:buFont typeface="Wingdings" pitchFamily="2" charset="2"/>
              <a:buChar char="Ø"/>
            </a:pPr>
            <a:r>
              <a:rPr lang="en-US" altLang="ko-KR" sz="3100" b="1" smtClean="0">
                <a:latin typeface="Monotype Corsiva" pitchFamily="66" charset="0"/>
                <a:ea typeface="굴림" charset="-127"/>
              </a:rPr>
              <a:t>II ( c)   </a:t>
            </a:r>
            <a:r>
              <a:rPr lang="en-US" altLang="ko-KR" sz="3100" b="1" u="sng" smtClean="0">
                <a:latin typeface="Monotype Corsiva" pitchFamily="66" charset="0"/>
                <a:ea typeface="굴림" charset="-127"/>
              </a:rPr>
              <a:t>Union Catalogue of Journals</a:t>
            </a:r>
            <a:r>
              <a:rPr lang="en-US" altLang="ko-KR" sz="3100" b="1" smtClean="0">
                <a:latin typeface="Monotype Corsiva" pitchFamily="66" charset="0"/>
                <a:ea typeface="굴림" charset="-127"/>
              </a:rPr>
              <a:t> :-</a:t>
            </a:r>
            <a:endParaRPr lang="en-US" altLang="ko-KR" sz="3100" b="1" u="sng" smtClean="0">
              <a:latin typeface="Monotype Corsiva" pitchFamily="66" charset="0"/>
              <a:ea typeface="굴림" charset="-127"/>
            </a:endParaRPr>
          </a:p>
          <a:p>
            <a:pPr algn="just" eaLnBrk="1" hangingPunct="1">
              <a:lnSpc>
                <a:spcPct val="90000"/>
              </a:lnSpc>
              <a:buFont typeface="Wingdings" pitchFamily="2" charset="2"/>
              <a:buNone/>
            </a:pPr>
            <a:r>
              <a:rPr lang="en-US" altLang="ko-KR" sz="4400" b="1" smtClean="0">
                <a:latin typeface="Times New Roman" pitchFamily="18" charset="0"/>
                <a:ea typeface="굴림" charset="-127"/>
              </a:rPr>
              <a:t>   </a:t>
            </a:r>
            <a:r>
              <a:rPr lang="en-US" altLang="ko-KR" sz="2500" smtClean="0">
                <a:latin typeface="Times New Roman" pitchFamily="18" charset="0"/>
                <a:ea typeface="굴림" charset="-127"/>
              </a:rPr>
              <a:t>DELNET has also created a database containing the bibliographic information and holdings data of the journals available in member libraries. At present the database contains 20,235 records of the journals. It is a good resource for tracking down the articles from rare and old issues of the journals dating back to late 19th and early 20th century. DELNET does receive a number of requests from the libraries from outside India for locating the journal articles from such old issues of the journals.</a:t>
            </a:r>
            <a:endParaRPr lang="en-US" altLang="en-US" sz="2500"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en-US" altLang="en-US" smtClean="0"/>
          </a:p>
        </p:txBody>
      </p:sp>
      <p:pic>
        <p:nvPicPr>
          <p:cNvPr id="37891" name="Picture 3"/>
          <p:cNvPicPr>
            <a:picLocks noChangeAspect="1" noChangeArrowheads="1"/>
          </p:cNvPicPr>
          <p:nvPr>
            <p:ph type="body" idx="1"/>
          </p:nvPr>
        </p:nvPicPr>
        <p:blipFill>
          <a:blip r:embed="rId3"/>
          <a:srcRect/>
          <a:stretch>
            <a:fillRect/>
          </a:stretch>
        </p:blipFill>
        <p:spPr>
          <a:xfrm>
            <a:off x="0" y="0"/>
            <a:ext cx="9144000" cy="6858000"/>
          </a:xfrm>
        </p:spPr>
      </p:pic>
    </p:spTree>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US" altLang="en-US" smtClean="0"/>
          </a:p>
        </p:txBody>
      </p:sp>
      <p:sp>
        <p:nvSpPr>
          <p:cNvPr id="39939" name="Rectangle 3"/>
          <p:cNvSpPr>
            <a:spLocks noGrp="1" noChangeArrowheads="1"/>
          </p:cNvSpPr>
          <p:nvPr>
            <p:ph type="body" idx="1"/>
          </p:nvPr>
        </p:nvSpPr>
        <p:spPr/>
        <p:txBody>
          <a:bodyPr/>
          <a:lstStyle/>
          <a:p>
            <a:pPr eaLnBrk="1" hangingPunct="1">
              <a:lnSpc>
                <a:spcPct val="80000"/>
              </a:lnSpc>
              <a:buFont typeface="Wingdings" pitchFamily="2" charset="2"/>
              <a:buChar char="Ø"/>
            </a:pPr>
            <a:r>
              <a:rPr lang="en-US" altLang="ko-KR" sz="3900" b="1" smtClean="0">
                <a:latin typeface="Monotype Corsiva" pitchFamily="66" charset="0"/>
                <a:ea typeface="굴림" charset="-127"/>
              </a:rPr>
              <a:t>II (d)   </a:t>
            </a:r>
            <a:r>
              <a:rPr lang="en-US" altLang="ko-KR" sz="3900" b="1" u="sng" smtClean="0">
                <a:latin typeface="Monotype Corsiva" pitchFamily="66" charset="0"/>
                <a:ea typeface="굴림" charset="-127"/>
              </a:rPr>
              <a:t>Database of Journal Articles</a:t>
            </a:r>
            <a:r>
              <a:rPr lang="en-US" altLang="ko-KR" sz="3900" b="1" smtClean="0">
                <a:latin typeface="Monotype Corsiva" pitchFamily="66" charset="0"/>
                <a:ea typeface="굴림" charset="-127"/>
              </a:rPr>
              <a:t>  :-</a:t>
            </a:r>
          </a:p>
          <a:p>
            <a:pPr algn="just" eaLnBrk="1" hangingPunct="1">
              <a:lnSpc>
                <a:spcPct val="80000"/>
              </a:lnSpc>
              <a:buFont typeface="Wingdings" pitchFamily="2" charset="2"/>
              <a:buNone/>
            </a:pPr>
            <a:r>
              <a:rPr lang="en-US" altLang="ko-KR" sz="3500" smtClean="0">
                <a:latin typeface="Times New Roman" pitchFamily="18" charset="0"/>
                <a:ea typeface="굴림" charset="-127"/>
              </a:rPr>
              <a:t>    </a:t>
            </a:r>
            <a:r>
              <a:rPr lang="en-US" altLang="ko-KR" sz="2500" smtClean="0">
                <a:latin typeface="Times New Roman" pitchFamily="18" charset="0"/>
                <a:ea typeface="굴림" charset="-127"/>
              </a:rPr>
              <a:t>There are a number of libraries, though not many on the network which are involved with the articles indexing in the machine readable form. A large portion of the library budget is annually spent on subscribing to the journals, either in print or in online mode by the libraries but the libraries lack the access to the databases containing the bibliographic details about the journal articles. For the researchers and scholars it is very essential to know about the latest articles getting published in their specific fields of discipline. This specific database contains more than 9,84,809 records and is growing in size.</a:t>
            </a:r>
          </a:p>
          <a:p>
            <a:pPr algn="just" eaLnBrk="1" hangingPunct="1">
              <a:lnSpc>
                <a:spcPct val="80000"/>
              </a:lnSpc>
              <a:buFont typeface="Wingdings" pitchFamily="2" charset="2"/>
              <a:buNone/>
            </a:pPr>
            <a:endParaRPr lang="en-US" altLang="en-US" sz="2500" u="sng"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en-US" altLang="en-US" smtClean="0"/>
          </a:p>
        </p:txBody>
      </p:sp>
      <p:pic>
        <p:nvPicPr>
          <p:cNvPr id="41987" name="Picture 3"/>
          <p:cNvPicPr>
            <a:picLocks noChangeAspect="1" noChangeArrowheads="1"/>
          </p:cNvPicPr>
          <p:nvPr>
            <p:ph type="body" idx="1"/>
          </p:nvPr>
        </p:nvPicPr>
        <p:blipFill>
          <a:blip r:embed="rId2"/>
          <a:srcRect/>
          <a:stretch>
            <a:fillRect/>
          </a:stretch>
        </p:blipFill>
        <p:spPr>
          <a:xfrm>
            <a:off x="0" y="0"/>
            <a:ext cx="8686800" cy="6130925"/>
          </a:xfrm>
        </p:spPr>
      </p:pic>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altLang="en-US" smtClean="0"/>
          </a:p>
        </p:txBody>
      </p:sp>
      <p:sp>
        <p:nvSpPr>
          <p:cNvPr id="43011" name="Rectangle 3"/>
          <p:cNvSpPr>
            <a:spLocks noGrp="1" noChangeArrowheads="1"/>
          </p:cNvSpPr>
          <p:nvPr>
            <p:ph type="body" idx="1"/>
          </p:nvPr>
        </p:nvSpPr>
        <p:spPr>
          <a:xfrm>
            <a:off x="533400" y="1600200"/>
            <a:ext cx="8229600" cy="4495800"/>
          </a:xfrm>
        </p:spPr>
        <p:txBody>
          <a:bodyPr/>
          <a:lstStyle/>
          <a:p>
            <a:pPr eaLnBrk="1" hangingPunct="1">
              <a:lnSpc>
                <a:spcPct val="90000"/>
              </a:lnSpc>
              <a:buFont typeface="Wingdings" pitchFamily="2" charset="2"/>
              <a:buChar char="Ø"/>
            </a:pPr>
            <a:r>
              <a:rPr lang="en-US" altLang="ko-KR" sz="2600" b="1" smtClean="0">
                <a:latin typeface="Monotype Corsiva" pitchFamily="66" charset="0"/>
                <a:ea typeface="굴림" charset="-127"/>
              </a:rPr>
              <a:t>II (e)  </a:t>
            </a:r>
            <a:r>
              <a:rPr lang="en-US" altLang="ko-KR" sz="2600" b="1" u="sng" smtClean="0">
                <a:latin typeface="Monotype Corsiva" pitchFamily="66" charset="0"/>
                <a:ea typeface="굴림" charset="-127"/>
              </a:rPr>
              <a:t>Databases of Non-print materials</a:t>
            </a:r>
            <a:r>
              <a:rPr lang="en-US" altLang="ko-KR" sz="2600" smtClean="0">
                <a:latin typeface="Monotype Corsiva" pitchFamily="66" charset="0"/>
                <a:ea typeface="굴림" charset="-127"/>
              </a:rPr>
              <a:t> :-</a:t>
            </a:r>
          </a:p>
          <a:p>
            <a:pPr algn="just" eaLnBrk="1" hangingPunct="1">
              <a:lnSpc>
                <a:spcPct val="90000"/>
              </a:lnSpc>
              <a:buFont typeface="Wingdings" pitchFamily="2" charset="2"/>
              <a:buNone/>
            </a:pPr>
            <a:r>
              <a:rPr lang="en-US" altLang="ko-KR" sz="1900" smtClean="0">
                <a:latin typeface="Times New Roman" pitchFamily="18" charset="0"/>
                <a:ea typeface="굴림" charset="-127"/>
              </a:rPr>
              <a:t>        </a:t>
            </a:r>
            <a:r>
              <a:rPr lang="en-US" altLang="ko-KR" sz="2100" smtClean="0">
                <a:latin typeface="Times New Roman" pitchFamily="18" charset="0"/>
                <a:ea typeface="굴림" charset="-127"/>
              </a:rPr>
              <a:t>DELNET does maintain the databases of CD-ROM, Video recordings and sound recordings available in the member libraries. The non-print materials can not be loaned out of the libraries, however the video recordings and sound recordings are being taken on loan in special cases though for lesser periods of time. The CD-ROMs are used for keyword searching and the concerned bibliography contains abstracts which are provided to the requesting libraries. There are 22,235 records of CDs available with member libraries, 1,025 sound recordings and more than 6,000 video recording listings in the respective databases.</a:t>
            </a:r>
            <a:endParaRPr lang="en-US" altLang="en-US" sz="2100"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en-US" altLang="en-US" smtClean="0"/>
          </a:p>
        </p:txBody>
      </p:sp>
      <p:sp>
        <p:nvSpPr>
          <p:cNvPr id="45059" name="Rectangle 3"/>
          <p:cNvSpPr>
            <a:spLocks noGrp="1" noChangeArrowheads="1"/>
          </p:cNvSpPr>
          <p:nvPr>
            <p:ph type="body" idx="1"/>
          </p:nvPr>
        </p:nvSpPr>
        <p:spPr/>
        <p:txBody>
          <a:bodyPr/>
          <a:lstStyle/>
          <a:p>
            <a:pPr algn="just" eaLnBrk="1" hangingPunct="1">
              <a:buFont typeface="Wingdings" pitchFamily="2" charset="2"/>
              <a:buChar char="Ø"/>
            </a:pPr>
            <a:r>
              <a:rPr lang="en-US" altLang="ko-KR" sz="2100" b="1" smtClean="0">
                <a:latin typeface="Monotype Corsiva" pitchFamily="66" charset="0"/>
                <a:ea typeface="굴림" charset="-127"/>
              </a:rPr>
              <a:t>II (f)  </a:t>
            </a:r>
            <a:r>
              <a:rPr lang="en-US" altLang="ko-KR" sz="2100" b="1" u="sng" smtClean="0">
                <a:latin typeface="Monotype Corsiva" pitchFamily="66" charset="0"/>
                <a:ea typeface="굴림" charset="-127"/>
              </a:rPr>
              <a:t>Database of  Thesis and Dissertations</a:t>
            </a:r>
            <a:r>
              <a:rPr lang="en-US" altLang="ko-KR" sz="2100" b="1" smtClean="0">
                <a:latin typeface="Monotype Corsiva" pitchFamily="66" charset="0"/>
                <a:ea typeface="굴림" charset="-127"/>
              </a:rPr>
              <a:t> :-</a:t>
            </a:r>
          </a:p>
          <a:p>
            <a:pPr algn="just" eaLnBrk="1" hangingPunct="1">
              <a:buFont typeface="Wingdings" pitchFamily="2" charset="2"/>
              <a:buNone/>
            </a:pPr>
            <a:r>
              <a:rPr lang="en-US" altLang="ko-KR" sz="2100" b="1" smtClean="0">
                <a:latin typeface="Times New Roman" pitchFamily="18" charset="0"/>
                <a:ea typeface="굴림" charset="-127"/>
              </a:rPr>
              <a:t>      </a:t>
            </a:r>
            <a:r>
              <a:rPr lang="en-US" altLang="ko-KR" sz="2100" smtClean="0">
                <a:latin typeface="Times New Roman" pitchFamily="18" charset="0"/>
                <a:ea typeface="굴림" charset="-127"/>
              </a:rPr>
              <a:t>This database contains around 1,29,400 Thesis and Dissertations submitted to various Universities and Institutions. This database contains bibliographic information and since thesis and dissertations are the reference materials available in the libraries, the researchers and scholars use this database to know about the research work being carried out in their specific fields. </a:t>
            </a:r>
            <a:endParaRPr lang="en-US" altLang="en-US" sz="2100"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en-US" altLang="en-US" smtClean="0"/>
          </a:p>
        </p:txBody>
      </p:sp>
      <p:pic>
        <p:nvPicPr>
          <p:cNvPr id="47107" name="Picture 3"/>
          <p:cNvPicPr>
            <a:picLocks noChangeAspect="1" noChangeArrowheads="1"/>
          </p:cNvPicPr>
          <p:nvPr>
            <p:ph type="body" idx="1"/>
          </p:nvPr>
        </p:nvPicPr>
        <p:blipFill>
          <a:blip r:embed="rId2"/>
          <a:srcRect/>
          <a:stretch>
            <a:fillRect/>
          </a:stretch>
        </p:blipFill>
        <p:spPr>
          <a:xfrm>
            <a:off x="304800" y="533400"/>
            <a:ext cx="8382000" cy="5597525"/>
          </a:xfrm>
        </p:spPr>
      </p:pic>
    </p:spTree>
  </p:cSld>
  <p:clrMapOvr>
    <a:masterClrMapping/>
  </p:clrMapOvr>
  <p:transition>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body" idx="1"/>
          </p:nvPr>
        </p:nvSpPr>
        <p:spPr/>
        <p:txBody>
          <a:bodyPr/>
          <a:lstStyle/>
          <a:p>
            <a:pPr eaLnBrk="1" hangingPunct="1"/>
            <a:endParaRPr lang="en-US" altLang="en-US" smtClean="0"/>
          </a:p>
        </p:txBody>
      </p:sp>
      <p:sp>
        <p:nvSpPr>
          <p:cNvPr id="48131" name="Rectangle 8"/>
          <p:cNvSpPr>
            <a:spLocks noGrp="1" noChangeArrowheads="1"/>
          </p:cNvSpPr>
          <p:nvPr>
            <p:ph type="title"/>
          </p:nvPr>
        </p:nvSpPr>
        <p:spPr/>
        <p:txBody>
          <a:bodyPr anchor="ctr" anchorCtr="1"/>
          <a:lstStyle/>
          <a:p>
            <a:pPr eaLnBrk="1" hangingPunct="1"/>
            <a:endParaRPr lang="en-US" altLang="en-US" smtClean="0"/>
          </a:p>
        </p:txBody>
      </p:sp>
      <p:sp>
        <p:nvSpPr>
          <p:cNvPr id="48132" name="Rectangle 9"/>
          <p:cNvSpPr>
            <a:spLocks noChangeArrowheads="1"/>
          </p:cNvSpPr>
          <p:nvPr/>
        </p:nvSpPr>
        <p:spPr bwMode="auto">
          <a:xfrm>
            <a:off x="457200" y="2212975"/>
            <a:ext cx="8229600" cy="2535238"/>
          </a:xfrm>
          <a:prstGeom prst="rect">
            <a:avLst/>
          </a:prstGeom>
          <a:noFill/>
          <a:ln w="9525">
            <a:noFill/>
            <a:miter lim="800000"/>
            <a:headEnd/>
            <a:tailEnd/>
          </a:ln>
        </p:spPr>
        <p:txBody>
          <a:bodyPr/>
          <a:lstStyle/>
          <a:p>
            <a:pPr marL="469900" indent="-469900" algn="just" eaLnBrk="1" hangingPunct="1">
              <a:lnSpc>
                <a:spcPct val="90000"/>
              </a:lnSpc>
              <a:spcBef>
                <a:spcPct val="20000"/>
              </a:spcBef>
              <a:buClr>
                <a:schemeClr val="accent2"/>
              </a:buClr>
              <a:buFont typeface="Wingdings" pitchFamily="2" charset="2"/>
              <a:buChar char="Ø"/>
            </a:pPr>
            <a:r>
              <a:rPr lang="en-US" altLang="ko-KR" sz="2100" b="1">
                <a:latin typeface="Monotype Corsiva" pitchFamily="66" charset="0"/>
                <a:ea typeface="굴림" charset="-127"/>
              </a:rPr>
              <a:t>II (g)   </a:t>
            </a:r>
            <a:r>
              <a:rPr lang="en-US" altLang="ko-KR" sz="2100" b="1" u="sng">
                <a:latin typeface="Monotype Corsiva" pitchFamily="66" charset="0"/>
                <a:ea typeface="굴림" charset="-127"/>
              </a:rPr>
              <a:t>Directory of Member Libraries</a:t>
            </a:r>
            <a:r>
              <a:rPr lang="en-US" altLang="ko-KR" sz="2100" b="1">
                <a:latin typeface="Monotype Corsiva" pitchFamily="66" charset="0"/>
                <a:ea typeface="굴림" charset="-127"/>
              </a:rPr>
              <a:t>  :-</a:t>
            </a:r>
          </a:p>
          <a:p>
            <a:pPr marL="469900" indent="-469900" algn="just" eaLnBrk="1" hangingPunct="1">
              <a:lnSpc>
                <a:spcPct val="90000"/>
              </a:lnSpc>
              <a:spcBef>
                <a:spcPct val="20000"/>
              </a:spcBef>
              <a:buClr>
                <a:schemeClr val="accent2"/>
              </a:buClr>
              <a:buFont typeface="Wingdings" pitchFamily="2" charset="2"/>
              <a:buNone/>
            </a:pPr>
            <a:r>
              <a:rPr lang="en-US" altLang="ko-KR" sz="2100">
                <a:latin typeface="Times New Roman" pitchFamily="18" charset="0"/>
                <a:ea typeface="굴림" charset="-127"/>
              </a:rPr>
              <a:t>      The Directory of Member Libraries is also being created and is available for use by the member libraries. In order to promote the libraries, the links to their respective websites are also provided so that the interested users can know more about these organizations.</a:t>
            </a:r>
            <a:endParaRPr lang="en-US" altLang="en-US" sz="210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chemeClr val="bg1"/>
          </a:solidFill>
        </p:spPr>
        <p:txBody>
          <a:bodyPr/>
          <a:lstStyle/>
          <a:p>
            <a:pPr eaLnBrk="1" hangingPunct="1"/>
            <a:r>
              <a:rPr lang="en-US" altLang="ko-KR" b="1" smtClean="0">
                <a:latin typeface="Monotype Corsiva" pitchFamily="66" charset="0"/>
                <a:ea typeface="굴림" charset="-127"/>
              </a:rPr>
              <a:t>II - </a:t>
            </a:r>
            <a:r>
              <a:rPr lang="en-US" altLang="ko-KR" b="1" u="sng" smtClean="0">
                <a:latin typeface="Monotype Corsiva" pitchFamily="66" charset="0"/>
                <a:ea typeface="굴림" charset="-127"/>
              </a:rPr>
              <a:t>Network Resources</a:t>
            </a:r>
            <a:r>
              <a:rPr lang="en-US" altLang="ko-KR" smtClean="0">
                <a:ea typeface="굴림" charset="-127"/>
              </a:rPr>
              <a:t> </a:t>
            </a:r>
            <a:endParaRPr lang="en-US" altLang="en-US" smtClean="0"/>
          </a:p>
        </p:txBody>
      </p:sp>
      <p:sp>
        <p:nvSpPr>
          <p:cNvPr id="7171" name="Rectangle 3"/>
          <p:cNvSpPr>
            <a:spLocks noGrp="1" noChangeArrowheads="1"/>
          </p:cNvSpPr>
          <p:nvPr>
            <p:ph type="body" idx="1"/>
          </p:nvPr>
        </p:nvSpPr>
        <p:spPr>
          <a:xfrm>
            <a:off x="0" y="1600200"/>
            <a:ext cx="9144000" cy="5562600"/>
          </a:xfrm>
          <a:gradFill rotWithShape="1">
            <a:gsLst>
              <a:gs pos="0">
                <a:schemeClr val="bg1"/>
              </a:gs>
              <a:gs pos="100000">
                <a:schemeClr val="bg2"/>
              </a:gs>
            </a:gsLst>
            <a:lin ang="5400000" scaled="1"/>
          </a:gradFill>
        </p:spPr>
        <p:txBody>
          <a:bodyPr/>
          <a:lstStyle/>
          <a:p>
            <a:pPr algn="just" eaLnBrk="1" hangingPunct="1">
              <a:lnSpc>
                <a:spcPct val="80000"/>
              </a:lnSpc>
              <a:buFont typeface="Wingdings" pitchFamily="2" charset="2"/>
              <a:buChar char="v"/>
            </a:pPr>
            <a:r>
              <a:rPr lang="en-US" altLang="ko-KR" sz="2100" smtClean="0">
                <a:latin typeface="Times New Roman" pitchFamily="18" charset="0"/>
                <a:ea typeface="굴림" charset="-127"/>
              </a:rPr>
              <a:t>Since inception, DELNET is actively engaged in developing the union catalogues and union lists which are the major resource strength for any library network. It is worth mentioning that during the year 1992-1993, DELNET had saved 10 million of foreign exchange by rationalizing the periodicals available in the Delhi Libraries. DELNET databases are growing in size and with each passing day more and more resources are becoming accessible to the member libraries.  These resources are the major source for resource sharing as they carry the locations data wherein physically the information may be available.  The data collection methodology includes the electronic transfer of the exported records through email, ftp protocols, the data is physically sent in CDs by the member libraries, the data back-ups are also physically taken by the DELNET staff during their visits to the respective libraries. I would like to mention that in a country like India, the cooperative cataloguing or cooperative collection building is still not in existence. </a:t>
            </a:r>
            <a:endParaRPr lang="en-US" altLang="en-US" sz="2100"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en-US" altLang="en-US" smtClean="0"/>
          </a:p>
        </p:txBody>
      </p:sp>
      <p:pic>
        <p:nvPicPr>
          <p:cNvPr id="50179" name="Picture 3"/>
          <p:cNvPicPr>
            <a:picLocks noChangeAspect="1" noChangeArrowheads="1"/>
          </p:cNvPicPr>
          <p:nvPr>
            <p:ph type="body" idx="1"/>
          </p:nvPr>
        </p:nvPicPr>
        <p:blipFill>
          <a:blip r:embed="rId3"/>
          <a:srcRect/>
          <a:stretch>
            <a:fillRect/>
          </a:stretch>
        </p:blipFill>
        <p:spPr>
          <a:xfrm>
            <a:off x="0" y="0"/>
            <a:ext cx="9144000" cy="6858000"/>
          </a:xfrm>
        </p:spPr>
      </p:pic>
    </p:spTree>
  </p:cSld>
  <p:clrMapOvr>
    <a:masterClrMapping/>
  </p:clrMapOvr>
  <p:transition>
    <p:comb/>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ko-KR" sz="2500" b="1" smtClean="0">
                <a:latin typeface="Monotype Corsiva" pitchFamily="66" charset="0"/>
                <a:ea typeface="굴림" charset="-127"/>
              </a:rPr>
              <a:t/>
            </a:r>
            <a:br>
              <a:rPr lang="en-US" altLang="ko-KR" sz="2500" b="1" smtClean="0">
                <a:latin typeface="Monotype Corsiva" pitchFamily="66" charset="0"/>
                <a:ea typeface="굴림" charset="-127"/>
              </a:rPr>
            </a:br>
            <a:r>
              <a:rPr lang="en-US" altLang="ko-KR" sz="2500" b="1" smtClean="0">
                <a:latin typeface="Monotype Corsiva" pitchFamily="66" charset="0"/>
                <a:ea typeface="굴림" charset="-127"/>
              </a:rPr>
              <a:t>III 	</a:t>
            </a:r>
            <a:r>
              <a:rPr lang="en-US" altLang="ko-KR" sz="2500" b="1" u="sng" smtClean="0">
                <a:latin typeface="Monotype Corsiva" pitchFamily="66" charset="0"/>
                <a:ea typeface="굴림" charset="-127"/>
              </a:rPr>
              <a:t>DELNET’s  Network Operations</a:t>
            </a:r>
            <a:r>
              <a:rPr lang="en-US" altLang="ko-KR" sz="4200" b="1" smtClean="0">
                <a:latin typeface="Monotype Corsiva" pitchFamily="66" charset="0"/>
                <a:ea typeface="굴림" charset="-127"/>
              </a:rPr>
              <a:t> </a:t>
            </a:r>
            <a:endParaRPr lang="en-US" altLang="en-US" sz="4200" b="1" smtClean="0">
              <a:latin typeface="Monotype Corsiva" pitchFamily="66" charset="0"/>
              <a:ea typeface="굴림" charset="-127"/>
            </a:endParaRPr>
          </a:p>
        </p:txBody>
      </p:sp>
      <p:sp>
        <p:nvSpPr>
          <p:cNvPr id="52227" name="Rectangle 3"/>
          <p:cNvSpPr>
            <a:spLocks noGrp="1" noChangeArrowheads="1"/>
          </p:cNvSpPr>
          <p:nvPr>
            <p:ph type="body" idx="1"/>
          </p:nvPr>
        </p:nvSpPr>
        <p:spPr>
          <a:xfrm>
            <a:off x="457200" y="1828800"/>
            <a:ext cx="8229600" cy="4114800"/>
          </a:xfrm>
        </p:spPr>
        <p:txBody>
          <a:bodyPr/>
          <a:lstStyle/>
          <a:p>
            <a:pPr algn="just" eaLnBrk="1" hangingPunct="1">
              <a:lnSpc>
                <a:spcPct val="80000"/>
              </a:lnSpc>
              <a:buFont typeface="Wingdings" pitchFamily="2" charset="2"/>
              <a:buNone/>
            </a:pPr>
            <a:r>
              <a:rPr lang="en-US" altLang="ko-KR" sz="1900" smtClean="0">
                <a:latin typeface="Times New Roman" pitchFamily="18" charset="0"/>
                <a:ea typeface="굴림" charset="-127"/>
              </a:rPr>
              <a:t>	</a:t>
            </a:r>
            <a:r>
              <a:rPr lang="en-US" altLang="ko-KR" sz="2100" smtClean="0">
                <a:latin typeface="Times New Roman" pitchFamily="18" charset="0"/>
                <a:ea typeface="굴림" charset="-127"/>
              </a:rPr>
              <a:t>The DELNET services are accessible through the World Wide Web by the registered member libraries. The DELNET databases are hosted on Basis Web server and are connected with a 11 mbps RF link offered by National Informatics Centre, Ministry of Communications and Information Technology, Government of India.  The network remains functional on 24/7 basis. The web tracking software installed at DELNET servers gives a day to day picture of the usage of the DELNET services by the member libraries. It is quite heartening to note that the access to the server hosting  databases are being made by the researchers and scholars of the member libraries at different times starting from midnight to early morning besides the usual peak hour network access. </a:t>
            </a:r>
            <a:endParaRPr lang="en-US" altLang="en-US" sz="2100"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ko-KR" sz="2500" b="1" smtClean="0">
                <a:latin typeface="Monotype Corsiva" pitchFamily="66" charset="0"/>
                <a:ea typeface="굴림" charset="-127"/>
              </a:rPr>
              <a:t/>
            </a:r>
            <a:br>
              <a:rPr lang="en-US" altLang="ko-KR" sz="2500" b="1" smtClean="0">
                <a:latin typeface="Monotype Corsiva" pitchFamily="66" charset="0"/>
                <a:ea typeface="굴림" charset="-127"/>
              </a:rPr>
            </a:br>
            <a:r>
              <a:rPr lang="en-US" altLang="ko-KR" sz="2500" b="1" smtClean="0">
                <a:latin typeface="Monotype Corsiva" pitchFamily="66" charset="0"/>
                <a:ea typeface="굴림" charset="-127"/>
              </a:rPr>
              <a:t>IV 	</a:t>
            </a:r>
            <a:r>
              <a:rPr lang="en-US" altLang="ko-KR" sz="2500" b="1" u="sng" smtClean="0">
                <a:latin typeface="Monotype Corsiva" pitchFamily="66" charset="0"/>
                <a:ea typeface="굴림" charset="-127"/>
              </a:rPr>
              <a:t>THE SERVICES</a:t>
            </a:r>
            <a:r>
              <a:rPr lang="en-US" altLang="ko-KR" sz="2500" b="1" smtClean="0">
                <a:latin typeface="Monotype Corsiva" pitchFamily="66" charset="0"/>
                <a:ea typeface="굴림" charset="-127"/>
              </a:rPr>
              <a:t>  </a:t>
            </a:r>
            <a:endParaRPr lang="en-US" altLang="en-US" sz="2500" b="1" smtClean="0">
              <a:latin typeface="Monotype Corsiva" pitchFamily="66" charset="0"/>
              <a:ea typeface="굴림" charset="-127"/>
            </a:endParaRPr>
          </a:p>
        </p:txBody>
      </p:sp>
      <p:sp>
        <p:nvSpPr>
          <p:cNvPr id="54275" name="Rectangle 3"/>
          <p:cNvSpPr>
            <a:spLocks noGrp="1" noChangeArrowheads="1"/>
          </p:cNvSpPr>
          <p:nvPr>
            <p:ph type="body" idx="1"/>
          </p:nvPr>
        </p:nvSpPr>
        <p:spPr/>
        <p:txBody>
          <a:bodyPr/>
          <a:lstStyle/>
          <a:p>
            <a:pPr eaLnBrk="1" hangingPunct="1">
              <a:buFont typeface="Wingdings" pitchFamily="2" charset="2"/>
              <a:buChar char="v"/>
            </a:pPr>
            <a:r>
              <a:rPr lang="en-US" altLang="ko-KR" sz="2600" smtClean="0">
                <a:latin typeface="Monotype Corsiva" pitchFamily="66" charset="0"/>
                <a:ea typeface="굴림" charset="-127"/>
              </a:rPr>
              <a:t>IV (a)  </a:t>
            </a:r>
            <a:r>
              <a:rPr lang="en-US" altLang="ko-KR" sz="2600" u="sng" smtClean="0">
                <a:latin typeface="Monotype Corsiva" pitchFamily="66" charset="0"/>
                <a:ea typeface="굴림" charset="-127"/>
              </a:rPr>
              <a:t>Inter-Library Loan (ILL) and Document Delivery      Services (DDS</a:t>
            </a:r>
            <a:r>
              <a:rPr lang="en-US" altLang="ko-KR" sz="2600" smtClean="0">
                <a:latin typeface="Monotype Corsiva" pitchFamily="66" charset="0"/>
                <a:ea typeface="굴림" charset="-127"/>
              </a:rPr>
              <a:t>) :-</a:t>
            </a:r>
          </a:p>
          <a:p>
            <a:pPr algn="just" eaLnBrk="1" hangingPunct="1">
              <a:buFont typeface="Wingdings" pitchFamily="2" charset="2"/>
              <a:buNone/>
            </a:pPr>
            <a:r>
              <a:rPr lang="en-US" altLang="ko-KR" smtClean="0">
                <a:latin typeface="Times New Roman" pitchFamily="18" charset="0"/>
                <a:ea typeface="굴림" charset="-127"/>
              </a:rPr>
              <a:t>     </a:t>
            </a:r>
            <a:r>
              <a:rPr lang="en-US" altLang="ko-KR" sz="1900" smtClean="0">
                <a:latin typeface="Times New Roman" pitchFamily="18" charset="0"/>
                <a:ea typeface="굴림" charset="-127"/>
              </a:rPr>
              <a:t>The DELNET’s ILL and DDS services are one of the most popular services among the member libraries located in different parts of India as well as outside the country. The requests for the supply of books on Interlibrary Loan or the requests to arrange for the journal articles are received by DELNET through various modes including DELNET Online System (options are available through the online databases), Email (one of the most prevalent methods being used by member libraries), also through fax and at times through post.</a:t>
            </a:r>
            <a:endParaRPr lang="en-US" altLang="en-US" sz="1900"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endParaRPr lang="en-US" altLang="en-US" smtClean="0"/>
          </a:p>
        </p:txBody>
      </p:sp>
      <p:sp>
        <p:nvSpPr>
          <p:cNvPr id="56323" name="Rectangle 3"/>
          <p:cNvSpPr>
            <a:spLocks noGrp="1" noChangeArrowheads="1"/>
          </p:cNvSpPr>
          <p:nvPr>
            <p:ph type="body" idx="1"/>
          </p:nvPr>
        </p:nvSpPr>
        <p:spPr>
          <a:xfrm>
            <a:off x="566738" y="2114550"/>
            <a:ext cx="8001000" cy="3759200"/>
          </a:xfrm>
        </p:spPr>
        <p:txBody>
          <a:bodyPr/>
          <a:lstStyle/>
          <a:p>
            <a:pPr algn="just" eaLnBrk="1" hangingPunct="1">
              <a:lnSpc>
                <a:spcPct val="80000"/>
              </a:lnSpc>
              <a:buFont typeface="Wingdings" pitchFamily="2" charset="2"/>
              <a:buNone/>
            </a:pPr>
            <a:r>
              <a:rPr lang="en-US" altLang="ko-KR" sz="1100" smtClean="0">
                <a:latin typeface="Times New Roman" pitchFamily="18" charset="0"/>
                <a:ea typeface="굴림" charset="-127"/>
              </a:rPr>
              <a:t>            </a:t>
            </a:r>
            <a:r>
              <a:rPr lang="en-US" altLang="ko-KR" sz="1900" smtClean="0">
                <a:latin typeface="Times New Roman" pitchFamily="18" charset="0"/>
                <a:ea typeface="굴림" charset="-127"/>
              </a:rPr>
              <a:t>DELNET promotes the electronic communication since it is more faster and interactive and it facilitate the process of quick and safe delivery of the ILL/DDS items. DELNET has a separate ILL tracking system wherein each and every transaction is recorded and status about its date of dispatch, date of return, etc. are well recorded. It is worth mentioning that DELNET not only provides the ILL/DDS to its member libraries located in various parts of the country but also it is engaged with International Inter-lending. DELNET sends  books on Interlibrary Loan to the member institutions outside India like Baha Social Sciences, Katmandu, Nepal and Caledonian College of Engineering, Oman. Also the photocopies of journal articles are provided to member libraries in Sri Lanka, IRRI, Philippines, etc. DELNET is also working towards the implementation of ISO ILL protocols DELNET has also opened  two coordination units in Southern and Western parts of India i.e. in Bangalore (Karnataka) and Pune (Maharashtra). </a:t>
            </a:r>
            <a:endParaRPr lang="en-US" altLang="en-US" sz="1900"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altLang="en-US" smtClean="0"/>
          </a:p>
        </p:txBody>
      </p:sp>
      <p:sp>
        <p:nvSpPr>
          <p:cNvPr id="58371" name="Rectangle 3"/>
          <p:cNvSpPr>
            <a:spLocks noGrp="1" noChangeArrowheads="1"/>
          </p:cNvSpPr>
          <p:nvPr>
            <p:ph type="body" idx="1"/>
          </p:nvPr>
        </p:nvSpPr>
        <p:spPr>
          <a:xfrm>
            <a:off x="609600" y="2209800"/>
            <a:ext cx="8229600" cy="2209800"/>
          </a:xfrm>
        </p:spPr>
        <p:txBody>
          <a:bodyPr/>
          <a:lstStyle/>
          <a:p>
            <a:pPr algn="just" eaLnBrk="1" hangingPunct="1">
              <a:buFont typeface="Wingdings" pitchFamily="2" charset="2"/>
              <a:buNone/>
            </a:pPr>
            <a:r>
              <a:rPr lang="en-US" altLang="ko-KR" sz="1900" smtClean="0">
                <a:latin typeface="Times New Roman" pitchFamily="18" charset="0"/>
                <a:ea typeface="굴림" charset="-127"/>
              </a:rPr>
              <a:t>       </a:t>
            </a:r>
            <a:r>
              <a:rPr lang="en-US" altLang="ko-KR" sz="2100" smtClean="0">
                <a:latin typeface="Times New Roman" pitchFamily="18" charset="0"/>
                <a:ea typeface="굴림" charset="-127"/>
              </a:rPr>
              <a:t>These units also coordinate for the ILL/DDS services. The nation wide catalogue of  member libraries is available on the DELNET system and these coordination units deals on day-to-day basis with respective libraries of the region for the ILL/DDS services.</a:t>
            </a:r>
          </a:p>
          <a:p>
            <a:pPr algn="just" eaLnBrk="1" hangingPunct="1">
              <a:buFont typeface="Wingdings" pitchFamily="2" charset="2"/>
              <a:buNone/>
            </a:pPr>
            <a:endParaRPr lang="en-US" altLang="ko-KR" sz="2100" smtClean="0">
              <a:latin typeface="Times New Roman" pitchFamily="18" charset="0"/>
              <a:ea typeface="굴림" charset="-127"/>
            </a:endParaRPr>
          </a:p>
          <a:p>
            <a:pPr algn="just" eaLnBrk="1" hangingPunct="1">
              <a:buFont typeface="Wingdings" pitchFamily="2" charset="2"/>
              <a:buNone/>
            </a:pPr>
            <a:endParaRPr lang="en-US" altLang="ko-KR" sz="2100" u="sng" smtClean="0">
              <a:latin typeface="Monotype Corsiva" pitchFamily="66" charset="0"/>
              <a:ea typeface="굴림" charset="-127"/>
            </a:endParaRPr>
          </a:p>
          <a:p>
            <a:pPr algn="ctr" eaLnBrk="1" hangingPunct="1">
              <a:buFont typeface="Wingdings" pitchFamily="2" charset="2"/>
              <a:buNone/>
            </a:pPr>
            <a:r>
              <a:rPr lang="en-US" altLang="ko-KR" sz="2600" b="1" smtClean="0">
                <a:latin typeface="Times New Roman" pitchFamily="18" charset="0"/>
                <a:ea typeface="굴림" charset="-127"/>
              </a:rPr>
              <a:t>	</a:t>
            </a:r>
            <a:endParaRPr lang="en-US" altLang="en-US" sz="2600" smtClean="0">
              <a:latin typeface="Times New Roman" pitchFamily="18" charset="0"/>
            </a:endParaRPr>
          </a:p>
          <a:p>
            <a:pPr eaLnBrk="1" hangingPunct="1"/>
            <a:endParaRPr lang="en-US" altLang="en-US" sz="2600"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endParaRPr lang="en-US" altLang="en-US" smtClean="0"/>
          </a:p>
        </p:txBody>
      </p:sp>
      <p:sp>
        <p:nvSpPr>
          <p:cNvPr id="60419" name="Rectangle 3"/>
          <p:cNvSpPr>
            <a:spLocks noGrp="1" noChangeArrowheads="1"/>
          </p:cNvSpPr>
          <p:nvPr>
            <p:ph type="body" idx="1"/>
          </p:nvPr>
        </p:nvSpPr>
        <p:spPr/>
        <p:txBody>
          <a:bodyPr/>
          <a:lstStyle/>
          <a:p>
            <a:pPr eaLnBrk="1" hangingPunct="1">
              <a:lnSpc>
                <a:spcPct val="90000"/>
              </a:lnSpc>
              <a:buFont typeface="Wingdings" pitchFamily="2" charset="2"/>
              <a:buChar char="Ø"/>
            </a:pPr>
            <a:r>
              <a:rPr lang="en-US" altLang="ko-KR" sz="2600" b="1" smtClean="0">
                <a:latin typeface="Monotype Corsiva" pitchFamily="66" charset="0"/>
                <a:ea typeface="굴림" charset="-127"/>
              </a:rPr>
              <a:t>IV (b)   </a:t>
            </a:r>
            <a:r>
              <a:rPr lang="en-US" altLang="ko-KR" sz="2600" b="1" u="sng" smtClean="0">
                <a:latin typeface="Monotype Corsiva" pitchFamily="66" charset="0"/>
                <a:ea typeface="굴림" charset="-127"/>
              </a:rPr>
              <a:t>Retro - Conversion</a:t>
            </a:r>
            <a:r>
              <a:rPr lang="en-US" altLang="ko-KR" sz="2600" b="1" smtClean="0">
                <a:latin typeface="Monotype Corsiva" pitchFamily="66" charset="0"/>
                <a:ea typeface="굴림" charset="-127"/>
              </a:rPr>
              <a:t> :-</a:t>
            </a:r>
          </a:p>
          <a:p>
            <a:pPr algn="just" eaLnBrk="1" hangingPunct="1">
              <a:lnSpc>
                <a:spcPct val="90000"/>
              </a:lnSpc>
              <a:buFont typeface="Wingdings" pitchFamily="2" charset="2"/>
              <a:buNone/>
            </a:pPr>
            <a:r>
              <a:rPr lang="en-US" altLang="ko-KR" sz="1800" smtClean="0">
                <a:latin typeface="Times New Roman" pitchFamily="18" charset="0"/>
                <a:ea typeface="굴림" charset="-127"/>
              </a:rPr>
              <a:t>        </a:t>
            </a:r>
            <a:r>
              <a:rPr lang="en-US" altLang="ko-KR" sz="2000" smtClean="0">
                <a:latin typeface="Times New Roman" pitchFamily="18" charset="0"/>
                <a:ea typeface="굴림" charset="-127"/>
              </a:rPr>
              <a:t>DELNET is a pioneer organization in India which undertook the creation of MARC 21 records in the country for the very first time. Under the National Bibliographic Database Pilot Project sponsored by Dept of Culture, Government of India, the retrospective conversion of 25,000 records was done at each of the libraries of the national importance which include the Asiatic Society, Mumbai; Asiatic Society, Kolkata; International Institute of Tamil Studies, Chennai; Punjabi University, Patiala; Andhra University, Visakhapatnam. DELNET has developed the software DELDOS which is MARC 21 compliant and it is used for this purpose. The work on all these projects is over now. DELNET undertakes retro-conversion projects selectively. </a:t>
            </a:r>
            <a:endParaRPr lang="en-US" altLang="en-US" sz="2000"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endParaRPr lang="en-US" altLang="en-US" smtClean="0"/>
          </a:p>
        </p:txBody>
      </p:sp>
      <p:sp>
        <p:nvSpPr>
          <p:cNvPr id="62467" name="Rectangle 3"/>
          <p:cNvSpPr>
            <a:spLocks noGrp="1" noChangeArrowheads="1"/>
          </p:cNvSpPr>
          <p:nvPr>
            <p:ph type="body" idx="1"/>
          </p:nvPr>
        </p:nvSpPr>
        <p:spPr>
          <a:xfrm>
            <a:off x="381000" y="2057400"/>
            <a:ext cx="8229600" cy="2819400"/>
          </a:xfrm>
        </p:spPr>
        <p:txBody>
          <a:bodyPr/>
          <a:lstStyle/>
          <a:p>
            <a:pPr eaLnBrk="1" hangingPunct="1">
              <a:buFont typeface="Wingdings" pitchFamily="2" charset="2"/>
              <a:buChar char="Ø"/>
            </a:pPr>
            <a:r>
              <a:rPr lang="en-US" altLang="ko-KR" sz="2600" b="1" smtClean="0">
                <a:latin typeface="Monotype Corsiva" pitchFamily="66" charset="0"/>
                <a:ea typeface="굴림" charset="-127"/>
              </a:rPr>
              <a:t>IV (c )  </a:t>
            </a:r>
            <a:r>
              <a:rPr lang="en-US" altLang="ko-KR" sz="2600" b="1" u="sng" smtClean="0">
                <a:latin typeface="Monotype Corsiva" pitchFamily="66" charset="0"/>
                <a:ea typeface="굴림" charset="-127"/>
              </a:rPr>
              <a:t>Reference Services</a:t>
            </a:r>
            <a:r>
              <a:rPr lang="en-US" altLang="ko-KR" sz="2600" b="1" smtClean="0">
                <a:latin typeface="Monotype Corsiva" pitchFamily="66" charset="0"/>
                <a:ea typeface="굴림" charset="-127"/>
              </a:rPr>
              <a:t> :-</a:t>
            </a:r>
            <a:endParaRPr lang="en-US" altLang="ko-KR" sz="2600" smtClean="0">
              <a:latin typeface="Monotype Corsiva" pitchFamily="66" charset="0"/>
              <a:ea typeface="굴림" charset="-127"/>
            </a:endParaRPr>
          </a:p>
          <a:p>
            <a:pPr algn="just" eaLnBrk="1" hangingPunct="1">
              <a:buFont typeface="Wingdings" pitchFamily="2" charset="2"/>
              <a:buNone/>
            </a:pPr>
            <a:r>
              <a:rPr lang="en-US" altLang="ko-KR" sz="1900" b="1" smtClean="0">
                <a:latin typeface="Times New Roman" pitchFamily="18" charset="0"/>
                <a:ea typeface="굴림" charset="-127"/>
              </a:rPr>
              <a:t>        </a:t>
            </a:r>
            <a:r>
              <a:rPr lang="en-US" altLang="ko-KR" sz="2100" smtClean="0">
                <a:latin typeface="Times New Roman" pitchFamily="18" charset="0"/>
                <a:ea typeface="굴림" charset="-127"/>
              </a:rPr>
              <a:t>DELNET receives a large number of reference queries every day through various modes. DELNET maintains a referral centre which provides reference services to the participating libraries. </a:t>
            </a:r>
            <a:endParaRPr lang="en-US" altLang="en-US" sz="2100"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endParaRPr lang="en-US" altLang="en-US" smtClean="0"/>
          </a:p>
        </p:txBody>
      </p:sp>
      <p:sp>
        <p:nvSpPr>
          <p:cNvPr id="64515" name="Rectangle 3"/>
          <p:cNvSpPr>
            <a:spLocks noGrp="1" noChangeArrowheads="1"/>
          </p:cNvSpPr>
          <p:nvPr>
            <p:ph type="body" idx="1"/>
          </p:nvPr>
        </p:nvSpPr>
        <p:spPr>
          <a:xfrm>
            <a:off x="0" y="1676400"/>
            <a:ext cx="9144000" cy="5181600"/>
          </a:xfrm>
        </p:spPr>
        <p:txBody>
          <a:bodyPr/>
          <a:lstStyle/>
          <a:p>
            <a:pPr eaLnBrk="1" hangingPunct="1">
              <a:lnSpc>
                <a:spcPct val="80000"/>
              </a:lnSpc>
              <a:buFont typeface="Wingdings" pitchFamily="2" charset="2"/>
              <a:buChar char="Ø"/>
            </a:pPr>
            <a:r>
              <a:rPr lang="en-US" altLang="ko-KR" sz="2100" b="1" smtClean="0">
                <a:latin typeface="Monotype Corsiva" pitchFamily="66" charset="0"/>
                <a:ea typeface="굴림" charset="-127"/>
              </a:rPr>
              <a:t>IV (d)  </a:t>
            </a:r>
            <a:r>
              <a:rPr lang="en-US" altLang="ko-KR" sz="2100" b="1" u="sng" smtClean="0">
                <a:latin typeface="Monotype Corsiva" pitchFamily="66" charset="0"/>
                <a:ea typeface="굴림" charset="-127"/>
              </a:rPr>
              <a:t>Professional Training Programmes/Conventions </a:t>
            </a:r>
            <a:r>
              <a:rPr lang="en-US" altLang="ko-KR" sz="2100" b="1" smtClean="0">
                <a:latin typeface="Monotype Corsiva" pitchFamily="66" charset="0"/>
                <a:ea typeface="굴림" charset="-127"/>
              </a:rPr>
              <a:t>:-</a:t>
            </a:r>
          </a:p>
          <a:p>
            <a:pPr algn="just" eaLnBrk="1" hangingPunct="1">
              <a:lnSpc>
                <a:spcPct val="80000"/>
              </a:lnSpc>
              <a:buFont typeface="Wingdings" pitchFamily="2" charset="2"/>
              <a:buNone/>
            </a:pPr>
            <a:r>
              <a:rPr lang="en-US" altLang="ko-KR" sz="1500" b="1" smtClean="0">
                <a:latin typeface="Times New Roman" pitchFamily="18" charset="0"/>
                <a:ea typeface="굴림" charset="-127"/>
              </a:rPr>
              <a:t>         </a:t>
            </a:r>
            <a:r>
              <a:rPr lang="en-US" altLang="ko-KR" sz="2100" smtClean="0">
                <a:latin typeface="Times New Roman" pitchFamily="18" charset="0"/>
                <a:ea typeface="굴림" charset="-127"/>
              </a:rPr>
              <a:t>DELNET organizes professional training programmes for the LIS professionals from time to time. The training in MARC 21,  development of Digital Libraries using Open Source Software, Effective Internet searching and the other topics of relevance are being covered.  Recently PACE (Professional Advancement and Continuing Education) programmes have been introduced by DELNET wherein every month three workshop on the topics of Retro-conversion, Library Automation and Networking and Building Digital Libraries using Space are being organized. DELNET also organizes the Orientation Programmes in various parts of the country every month to promote the use of DELNET services by the member libraries. DELNET also organizes National Convention on Knowledge, Library and Information Networking (NACLIN) every year in different parts of India which are attended by a large number of professionals from India and also from outside India. The tutorials are also organized.</a:t>
            </a:r>
            <a:endParaRPr lang="en-US" altLang="en-US" sz="2100"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en-US" altLang="en-US" smtClean="0"/>
          </a:p>
        </p:txBody>
      </p:sp>
      <p:sp>
        <p:nvSpPr>
          <p:cNvPr id="66563" name="Rectangle 3"/>
          <p:cNvSpPr>
            <a:spLocks noGrp="1" noChangeArrowheads="1"/>
          </p:cNvSpPr>
          <p:nvPr>
            <p:ph type="body" idx="1"/>
          </p:nvPr>
        </p:nvSpPr>
        <p:spPr/>
        <p:txBody>
          <a:bodyPr/>
          <a:lstStyle/>
          <a:p>
            <a:pPr eaLnBrk="1" hangingPunct="1">
              <a:lnSpc>
                <a:spcPct val="90000"/>
              </a:lnSpc>
              <a:buFont typeface="Wingdings" pitchFamily="2" charset="2"/>
              <a:buChar char="Ø"/>
            </a:pPr>
            <a:r>
              <a:rPr lang="en-US" altLang="ko-KR" sz="3100" b="1" smtClean="0">
                <a:latin typeface="Monotype Corsiva" pitchFamily="66" charset="0"/>
                <a:ea typeface="굴림" charset="-127"/>
              </a:rPr>
              <a:t>IV (e)   </a:t>
            </a:r>
            <a:r>
              <a:rPr lang="en-US" altLang="ko-KR" sz="3100" b="1" u="sng" smtClean="0">
                <a:latin typeface="Monotype Corsiva" pitchFamily="66" charset="0"/>
                <a:ea typeface="굴림" charset="-127"/>
              </a:rPr>
              <a:t>Software Support to Member Libraries</a:t>
            </a:r>
            <a:r>
              <a:rPr lang="en-US" altLang="ko-KR" sz="3100" b="1" smtClean="0">
                <a:latin typeface="Monotype Corsiva" pitchFamily="66" charset="0"/>
                <a:ea typeface="굴림" charset="-127"/>
              </a:rPr>
              <a:t> :-</a:t>
            </a:r>
          </a:p>
          <a:p>
            <a:pPr algn="just" eaLnBrk="1" hangingPunct="1">
              <a:lnSpc>
                <a:spcPct val="90000"/>
              </a:lnSpc>
              <a:buFont typeface="Wingdings" pitchFamily="2" charset="2"/>
              <a:buNone/>
            </a:pPr>
            <a:r>
              <a:rPr lang="en-US" altLang="ko-KR" sz="3100" smtClean="0">
                <a:latin typeface="Times New Roman" pitchFamily="18" charset="0"/>
                <a:ea typeface="굴림" charset="-127"/>
              </a:rPr>
              <a:t>     </a:t>
            </a:r>
            <a:r>
              <a:rPr lang="en-US" altLang="ko-KR" sz="2500" smtClean="0">
                <a:latin typeface="Times New Roman" pitchFamily="18" charset="0"/>
                <a:ea typeface="굴림" charset="-127"/>
              </a:rPr>
              <a:t>In order to modernize and network different types of libraries in India, DELNET presents DELPLUS - the software for Library Management that conforms to international standards. It is multi-user software and ideal for all types of small and bigger libraries. It is offered to Member and Non-Libraries of DELNET at a subsidized price. Another software named “DEL-WINDOWS” is provided free of charge to the member libraries which allows them to create the bibliographic records in MARC 21 format and is provided with a retrieval module also.</a:t>
            </a:r>
            <a:endParaRPr lang="en-US" altLang="en-US" sz="2500"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endParaRPr lang="en-US" altLang="en-US" smtClean="0"/>
          </a:p>
        </p:txBody>
      </p:sp>
      <p:sp>
        <p:nvSpPr>
          <p:cNvPr id="68611" name="Rectangle 3"/>
          <p:cNvSpPr>
            <a:spLocks noGrp="1" noChangeArrowheads="1"/>
          </p:cNvSpPr>
          <p:nvPr>
            <p:ph type="body" idx="1"/>
          </p:nvPr>
        </p:nvSpPr>
        <p:spPr/>
        <p:txBody>
          <a:bodyPr/>
          <a:lstStyle/>
          <a:p>
            <a:pPr marL="609600" indent="-609600" eaLnBrk="1" hangingPunct="1">
              <a:buFont typeface="Wingdings" pitchFamily="2" charset="2"/>
              <a:buChar char="Ø"/>
            </a:pPr>
            <a:r>
              <a:rPr lang="en-US" altLang="ko-KR" sz="2600" b="1" u="sng" smtClean="0">
                <a:latin typeface="Monotype Corsiva" pitchFamily="66" charset="0"/>
                <a:ea typeface="굴림" charset="-127"/>
              </a:rPr>
              <a:t>DelPlus has the following modules</a:t>
            </a:r>
            <a:r>
              <a:rPr lang="en-US" altLang="ko-KR" sz="2600" b="1" smtClean="0">
                <a:latin typeface="Monotype Corsiva" pitchFamily="66" charset="0"/>
                <a:ea typeface="굴림" charset="-127"/>
              </a:rPr>
              <a:t> :-</a:t>
            </a:r>
          </a:p>
          <a:p>
            <a:pPr marL="609600" indent="-609600" eaLnBrk="1" hangingPunct="1"/>
            <a:r>
              <a:rPr lang="en-US" altLang="ko-KR" sz="1900" b="1" smtClean="0">
                <a:latin typeface="Times New Roman" pitchFamily="18" charset="0"/>
                <a:ea typeface="굴림" charset="-127"/>
              </a:rPr>
              <a:t>Acquisition </a:t>
            </a:r>
          </a:p>
          <a:p>
            <a:pPr marL="609600" indent="-609600" eaLnBrk="1" hangingPunct="1"/>
            <a:r>
              <a:rPr lang="en-US" altLang="ko-KR" sz="1900" b="1" smtClean="0">
                <a:latin typeface="Times New Roman" pitchFamily="18" charset="0"/>
                <a:ea typeface="굴림" charset="-127"/>
              </a:rPr>
              <a:t>Cataloguing </a:t>
            </a:r>
          </a:p>
          <a:p>
            <a:pPr marL="609600" indent="-609600" eaLnBrk="1" hangingPunct="1"/>
            <a:r>
              <a:rPr lang="en-US" altLang="ko-KR" sz="1900" b="1" smtClean="0">
                <a:latin typeface="Times New Roman" pitchFamily="18" charset="0"/>
                <a:ea typeface="굴림" charset="-127"/>
              </a:rPr>
              <a:t>Circulation</a:t>
            </a:r>
          </a:p>
          <a:p>
            <a:pPr marL="609600" indent="-609600" eaLnBrk="1" hangingPunct="1"/>
            <a:r>
              <a:rPr lang="en-US" altLang="ko-KR" sz="1900" b="1" smtClean="0">
                <a:latin typeface="Times New Roman" pitchFamily="18" charset="0"/>
                <a:ea typeface="굴림" charset="-127"/>
              </a:rPr>
              <a:t>OPAC </a:t>
            </a:r>
          </a:p>
          <a:p>
            <a:pPr marL="609600" indent="-609600" eaLnBrk="1" hangingPunct="1"/>
            <a:r>
              <a:rPr lang="en-US" altLang="ko-KR" sz="1900" b="1" smtClean="0">
                <a:latin typeface="Times New Roman" pitchFamily="18" charset="0"/>
                <a:ea typeface="굴림" charset="-127"/>
              </a:rPr>
              <a:t>Article Indexing</a:t>
            </a:r>
          </a:p>
          <a:p>
            <a:pPr marL="609600" indent="-609600" eaLnBrk="1" hangingPunct="1"/>
            <a:r>
              <a:rPr lang="en-US" altLang="ko-KR" sz="1900" b="1" smtClean="0">
                <a:latin typeface="Times New Roman" pitchFamily="18" charset="0"/>
                <a:ea typeface="굴림" charset="-127"/>
              </a:rPr>
              <a:t>Serial Control</a:t>
            </a:r>
          </a:p>
          <a:p>
            <a:pPr marL="609600" indent="-609600" eaLnBrk="1" hangingPunct="1"/>
            <a:r>
              <a:rPr lang="en-US" altLang="ko-KR" sz="1900" b="1" smtClean="0">
                <a:latin typeface="Times New Roman" pitchFamily="18" charset="0"/>
                <a:ea typeface="굴림" charset="-127"/>
              </a:rPr>
              <a:t>System Administration </a:t>
            </a:r>
          </a:p>
          <a:p>
            <a:pPr marL="609600" indent="-609600" eaLnBrk="1" hangingPunct="1">
              <a:buFont typeface="Wingdings" pitchFamily="2" charset="2"/>
              <a:buNone/>
            </a:pPr>
            <a:endParaRPr lang="en-US" altLang="en-US" sz="1900" b="1"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chemeClr val="bg1"/>
          </a:solidFill>
        </p:spPr>
        <p:txBody>
          <a:bodyPr/>
          <a:lstStyle/>
          <a:p>
            <a:pPr eaLnBrk="1" hangingPunct="1"/>
            <a:endParaRPr lang="en-US" altLang="en-US" smtClean="0"/>
          </a:p>
        </p:txBody>
      </p:sp>
      <p:sp>
        <p:nvSpPr>
          <p:cNvPr id="9219" name="Rectangle 3"/>
          <p:cNvSpPr>
            <a:spLocks noGrp="1" noChangeArrowheads="1"/>
          </p:cNvSpPr>
          <p:nvPr>
            <p:ph type="body" idx="1"/>
          </p:nvPr>
        </p:nvSpPr>
        <p:spPr>
          <a:xfrm>
            <a:off x="0" y="1447800"/>
            <a:ext cx="8915400" cy="5181600"/>
          </a:xfrm>
          <a:gradFill rotWithShape="1">
            <a:gsLst>
              <a:gs pos="0">
                <a:schemeClr val="bg1"/>
              </a:gs>
              <a:gs pos="100000">
                <a:schemeClr val="bg2"/>
              </a:gs>
            </a:gsLst>
            <a:lin ang="5400000" scaled="1"/>
          </a:gradFill>
        </p:spPr>
        <p:txBody>
          <a:bodyPr/>
          <a:lstStyle/>
          <a:p>
            <a:pPr algn="just" eaLnBrk="1" hangingPunct="1">
              <a:lnSpc>
                <a:spcPct val="80000"/>
              </a:lnSpc>
              <a:buFont typeface="Wingdings" pitchFamily="2" charset="2"/>
              <a:buChar char="v"/>
            </a:pPr>
            <a:r>
              <a:rPr lang="en-US" altLang="ko-KR" sz="2100" smtClean="0">
                <a:latin typeface="Times New Roman" pitchFamily="18" charset="0"/>
                <a:ea typeface="굴림" charset="-127"/>
              </a:rPr>
              <a:t>Also, various libraries in the country are using various software packages which range from the commercial software packages (Libsys , Alice for Windows, Libman, Netlib, etc) to the in-house developed software packages developed with the backend on SQL, Access, Excel, Oracle, Sybase, etc. DELNET collects the records from the member libraries in the default exported format and the conversion programs are being developed to convert the base records into the standard ISO 2709 format before they are finally merged in the Union Catalogues. The databases like Union Lists are also being updated by DELNET as the data from the libraries is not available electronically and the whole task of data inputting is also done by DELNET. In case of  Union Lists, the databases also comprises  data of  non-member institutions since they can always be approached for getting the desired information which may be available with them .</a:t>
            </a:r>
            <a:endParaRPr lang="en-US" altLang="en-US" sz="2100"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smtClean="0"/>
              <a:t>DELNET Consortium</a:t>
            </a:r>
          </a:p>
        </p:txBody>
      </p:sp>
      <p:sp>
        <p:nvSpPr>
          <p:cNvPr id="70659" name="Rectangle 3"/>
          <p:cNvSpPr>
            <a:spLocks noGrp="1" noChangeArrowheads="1"/>
          </p:cNvSpPr>
          <p:nvPr>
            <p:ph type="body" idx="1"/>
          </p:nvPr>
        </p:nvSpPr>
        <p:spPr/>
        <p:txBody>
          <a:bodyPr/>
          <a:lstStyle/>
          <a:p>
            <a:pPr eaLnBrk="1" hangingPunct="1"/>
            <a:r>
              <a:rPr lang="en-US" altLang="en-US" smtClean="0"/>
              <a:t>DELNET Consortium for E-journals and E-books for member-libraries against subscription.</a:t>
            </a:r>
          </a:p>
        </p:txBody>
      </p:sp>
    </p:spTree>
  </p:cSld>
  <p:clrMapOvr>
    <a:masterClrMapping/>
  </p:clrMapOvr>
  <p:transition>
    <p:comb/>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ko-KR" sz="2500" b="1" smtClean="0">
                <a:latin typeface="Monotype Corsiva" pitchFamily="66" charset="0"/>
                <a:ea typeface="굴림" charset="-127"/>
              </a:rPr>
              <a:t/>
            </a:r>
            <a:br>
              <a:rPr lang="en-US" altLang="ko-KR" sz="2500" b="1" smtClean="0">
                <a:latin typeface="Monotype Corsiva" pitchFamily="66" charset="0"/>
                <a:ea typeface="굴림" charset="-127"/>
              </a:rPr>
            </a:br>
            <a:r>
              <a:rPr lang="en-US" altLang="ko-KR" sz="2500" b="1" smtClean="0">
                <a:latin typeface="Monotype Corsiva" pitchFamily="66" charset="0"/>
                <a:ea typeface="굴림" charset="-127"/>
              </a:rPr>
              <a:t>V  -  </a:t>
            </a:r>
            <a:r>
              <a:rPr lang="en-US" altLang="ko-KR" sz="2500" b="1" u="sng" smtClean="0">
                <a:latin typeface="Monotype Corsiva" pitchFamily="66" charset="0"/>
                <a:ea typeface="굴림" charset="-127"/>
              </a:rPr>
              <a:t>National Initiatives</a:t>
            </a:r>
            <a:endParaRPr lang="en-US" altLang="en-US" sz="2500" b="1" u="sng" smtClean="0">
              <a:latin typeface="Monotype Corsiva" pitchFamily="66" charset="0"/>
            </a:endParaRPr>
          </a:p>
        </p:txBody>
      </p:sp>
      <p:sp>
        <p:nvSpPr>
          <p:cNvPr id="71683" name="Rectangle 3"/>
          <p:cNvSpPr>
            <a:spLocks noGrp="1" noChangeArrowheads="1"/>
          </p:cNvSpPr>
          <p:nvPr>
            <p:ph type="body" idx="1"/>
          </p:nvPr>
        </p:nvSpPr>
        <p:spPr/>
        <p:txBody>
          <a:bodyPr/>
          <a:lstStyle/>
          <a:p>
            <a:pPr algn="just" eaLnBrk="1" hangingPunct="1">
              <a:buFont typeface="Wingdings" pitchFamily="2" charset="2"/>
              <a:buChar char="Ø"/>
            </a:pPr>
            <a:r>
              <a:rPr lang="en-US" altLang="ko-KR" sz="2100" b="1" smtClean="0">
                <a:latin typeface="Monotype Corsiva" pitchFamily="66" charset="0"/>
                <a:ea typeface="굴림" charset="-127"/>
              </a:rPr>
              <a:t>V (a)  </a:t>
            </a:r>
            <a:r>
              <a:rPr lang="en-US" altLang="ko-KR" sz="2100" b="1" u="sng" smtClean="0">
                <a:latin typeface="Monotype Corsiva" pitchFamily="66" charset="0"/>
                <a:ea typeface="굴림" charset="-127"/>
              </a:rPr>
              <a:t>Networking of Technical Institutions  of  AICTE</a:t>
            </a:r>
            <a:r>
              <a:rPr lang="en-US" altLang="ko-KR" sz="2100" u="sng" smtClean="0">
                <a:latin typeface="Monotype Corsiva" pitchFamily="66" charset="0"/>
                <a:ea typeface="굴림" charset="-127"/>
              </a:rPr>
              <a:t> </a:t>
            </a:r>
            <a:r>
              <a:rPr lang="en-US" altLang="ko-KR" sz="2100" smtClean="0">
                <a:latin typeface="Monotype Corsiva" pitchFamily="66" charset="0"/>
                <a:ea typeface="굴림" charset="-127"/>
              </a:rPr>
              <a:t> :-</a:t>
            </a:r>
          </a:p>
          <a:p>
            <a:pPr algn="just" eaLnBrk="1" hangingPunct="1">
              <a:buFont typeface="Wingdings" pitchFamily="2" charset="2"/>
              <a:buNone/>
            </a:pPr>
            <a:r>
              <a:rPr lang="en-US" altLang="ko-KR" sz="2100" smtClean="0">
                <a:latin typeface="Times New Roman" pitchFamily="18" charset="0"/>
                <a:ea typeface="굴림" charset="-127"/>
              </a:rPr>
              <a:t>      In order to promote the networking and modernization of the technical institutes in the country, DELNET had signed an MOU with the All India Council for Technical Education, Government of India in 2001. </a:t>
            </a:r>
            <a:endParaRPr lang="en-US" altLang="en-US" sz="2100"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mtClean="0"/>
              <a:t>         </a:t>
            </a:r>
          </a:p>
        </p:txBody>
      </p:sp>
      <p:sp>
        <p:nvSpPr>
          <p:cNvPr id="73731" name="Rectangle 3"/>
          <p:cNvSpPr>
            <a:spLocks noGrp="1" noChangeArrowheads="1"/>
          </p:cNvSpPr>
          <p:nvPr>
            <p:ph type="body" idx="1"/>
          </p:nvPr>
        </p:nvSpPr>
        <p:spPr/>
        <p:txBody>
          <a:bodyPr/>
          <a:lstStyle/>
          <a:p>
            <a:pPr algn="just" eaLnBrk="1" hangingPunct="1">
              <a:buFont typeface="Wingdings" pitchFamily="2" charset="2"/>
              <a:buChar char="Ø"/>
            </a:pPr>
            <a:r>
              <a:rPr lang="en-US" altLang="ko-KR" sz="1900" b="1" smtClean="0">
                <a:latin typeface="Monotype Corsiva" pitchFamily="66" charset="0"/>
                <a:ea typeface="굴림" charset="-127"/>
              </a:rPr>
              <a:t>V (b)   </a:t>
            </a:r>
            <a:r>
              <a:rPr lang="en-US" altLang="ko-KR" sz="1900" b="1" u="sng" smtClean="0">
                <a:latin typeface="Monotype Corsiva" pitchFamily="66" charset="0"/>
                <a:ea typeface="굴림" charset="-127"/>
              </a:rPr>
              <a:t>National Bibliographic Database</a:t>
            </a:r>
            <a:r>
              <a:rPr lang="en-US" altLang="ko-KR" sz="1900" smtClean="0">
                <a:latin typeface="Monotype Corsiva" pitchFamily="66" charset="0"/>
                <a:ea typeface="굴림" charset="-127"/>
              </a:rPr>
              <a:t> </a:t>
            </a:r>
            <a:r>
              <a:rPr lang="en-US" altLang="ko-KR" sz="1900" b="1" smtClean="0">
                <a:latin typeface="Monotype Corsiva" pitchFamily="66" charset="0"/>
                <a:ea typeface="굴림" charset="-127"/>
              </a:rPr>
              <a:t>:-</a:t>
            </a:r>
            <a:endParaRPr lang="en-US" altLang="ko-KR" sz="1900" smtClean="0">
              <a:latin typeface="Monotype Corsiva" pitchFamily="66" charset="0"/>
              <a:ea typeface="굴림" charset="-127"/>
            </a:endParaRPr>
          </a:p>
          <a:p>
            <a:pPr algn="just" eaLnBrk="1" hangingPunct="1">
              <a:buFont typeface="Wingdings" pitchFamily="2" charset="2"/>
              <a:buNone/>
            </a:pPr>
            <a:r>
              <a:rPr lang="en-US" altLang="ko-KR" sz="1900" smtClean="0">
                <a:latin typeface="Times New Roman" pitchFamily="18" charset="0"/>
                <a:ea typeface="굴림" charset="-127"/>
              </a:rPr>
              <a:t>        As mentioned earlier, DELNET was the first institution in India who started the preparation of MARC 21 records and have also developed the in-house software compatible with the format. With the financial assistance from Department of Culture, Government of India, 25,000 records each of the libraries of International Institute of Tamil Studies, Chennai; Punjabi University, Patiala; Andhra University, Visakhapatnam; Asiatic Society of Bombay, Mumbai and Asiatic Society, Kolkata were converted into MARC 21 records. The software for the purpose was also provided by DELNET to the respective libraries. The records in the Indian languages including Gurmukhi, Telegu, Tamil, Sanskrit were created using Gist Technology developed by CDAC Pune, while the records in Bengali script at Asiatic Society, Kolkata were created in the software called “Delvision” created by DELNET compliant  to UNICODE standards.</a:t>
            </a:r>
            <a:endParaRPr lang="en-US" altLang="en-US" sz="1900"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endParaRPr lang="en-US" altLang="en-US" smtClean="0"/>
          </a:p>
        </p:txBody>
      </p:sp>
      <p:sp>
        <p:nvSpPr>
          <p:cNvPr id="75779" name="Rectangle 3"/>
          <p:cNvSpPr>
            <a:spLocks noGrp="1" noChangeArrowheads="1"/>
          </p:cNvSpPr>
          <p:nvPr>
            <p:ph type="body" idx="1"/>
          </p:nvPr>
        </p:nvSpPr>
        <p:spPr/>
        <p:txBody>
          <a:bodyPr/>
          <a:lstStyle/>
          <a:p>
            <a:pPr algn="just" eaLnBrk="1" hangingPunct="1">
              <a:buFont typeface="Wingdings" pitchFamily="2" charset="2"/>
              <a:buChar char="Ø"/>
            </a:pPr>
            <a:r>
              <a:rPr lang="en-US" altLang="ko-KR" sz="2100" b="1" smtClean="0">
                <a:latin typeface="Monotype Corsiva" pitchFamily="66" charset="0"/>
                <a:ea typeface="굴림" charset="-127"/>
              </a:rPr>
              <a:t>V (c)   </a:t>
            </a:r>
            <a:r>
              <a:rPr lang="en-US" altLang="ko-KR" sz="2100" b="1" u="sng" smtClean="0">
                <a:latin typeface="Monotype Corsiva" pitchFamily="66" charset="0"/>
                <a:ea typeface="굴림" charset="-127"/>
              </a:rPr>
              <a:t>Knowledge Centres</a:t>
            </a:r>
            <a:r>
              <a:rPr lang="en-US" altLang="ko-KR" sz="2100" smtClean="0">
                <a:latin typeface="Monotype Corsiva" pitchFamily="66" charset="0"/>
                <a:ea typeface="굴림" charset="-127"/>
              </a:rPr>
              <a:t> :-</a:t>
            </a:r>
          </a:p>
          <a:p>
            <a:pPr algn="just" eaLnBrk="1" hangingPunct="1">
              <a:buFont typeface="Wingdings" pitchFamily="2" charset="2"/>
              <a:buNone/>
            </a:pPr>
            <a:r>
              <a:rPr lang="en-US" altLang="ko-KR" sz="2100" smtClean="0">
                <a:latin typeface="Times New Roman" pitchFamily="18" charset="0"/>
                <a:ea typeface="굴림" charset="-127"/>
              </a:rPr>
              <a:t>       DELNET is promoting the opening of  the Knowledge Centres in India with the support of Government of India and the State Governments. It is also supporting the modernization of  public libraries in  India. DELNET will soon be launching a national knowledge gateway. The plans are underway to develop the local content in various states in India and then make them accessible through the national knowledge gateway</a:t>
            </a:r>
            <a:r>
              <a:rPr lang="en-US" altLang="ko-KR" sz="2100" b="1" u="sng" smtClean="0">
                <a:ea typeface="굴림" charset="-127"/>
              </a:rPr>
              <a:t>.</a:t>
            </a:r>
            <a:endParaRPr lang="en-US" altLang="en-US" sz="2100" b="1" u="sng" smtClean="0"/>
          </a:p>
        </p:txBody>
      </p:sp>
    </p:spTree>
  </p:cSld>
  <p:clrMapOvr>
    <a:masterClrMapping/>
  </p:clrMapOvr>
  <p:transition>
    <p:comb/>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altLang="ko-KR" sz="2500" b="1" smtClean="0">
                <a:latin typeface="Monotype Corsiva" pitchFamily="66" charset="0"/>
                <a:ea typeface="굴림" charset="-127"/>
              </a:rPr>
              <a:t/>
            </a:r>
            <a:br>
              <a:rPr lang="en-US" altLang="ko-KR" sz="2500" b="1" smtClean="0">
                <a:latin typeface="Monotype Corsiva" pitchFamily="66" charset="0"/>
                <a:ea typeface="굴림" charset="-127"/>
              </a:rPr>
            </a:br>
            <a:r>
              <a:rPr lang="en-US" altLang="ko-KR" sz="2500" b="1" smtClean="0">
                <a:latin typeface="Monotype Corsiva" pitchFamily="66" charset="0"/>
                <a:ea typeface="굴림" charset="-127"/>
              </a:rPr>
              <a:t>VI  -  </a:t>
            </a:r>
            <a:r>
              <a:rPr lang="en-US" altLang="ko-KR" sz="2500" b="1" u="sng" smtClean="0">
                <a:latin typeface="Monotype Corsiva" pitchFamily="66" charset="0"/>
                <a:ea typeface="굴림" charset="-127"/>
              </a:rPr>
              <a:t>DELNET Membership</a:t>
            </a:r>
            <a:endParaRPr lang="en-US" altLang="en-US" sz="2500" b="1" u="sng" smtClean="0">
              <a:latin typeface="Monotype Corsiva" pitchFamily="66" charset="0"/>
            </a:endParaRPr>
          </a:p>
        </p:txBody>
      </p:sp>
      <p:sp>
        <p:nvSpPr>
          <p:cNvPr id="129027" name="Rectangle 3"/>
          <p:cNvSpPr>
            <a:spLocks noGrp="1" noChangeArrowheads="1"/>
          </p:cNvSpPr>
          <p:nvPr>
            <p:ph type="body" idx="1"/>
          </p:nvPr>
        </p:nvSpPr>
        <p:spPr>
          <a:xfrm>
            <a:off x="566738" y="2260600"/>
            <a:ext cx="8001000" cy="2673350"/>
          </a:xfrm>
        </p:spPr>
        <p:txBody>
          <a:bodyPr/>
          <a:lstStyle/>
          <a:p>
            <a:pPr algn="just" eaLnBrk="1" hangingPunct="1">
              <a:buFont typeface="Wingdings" pitchFamily="2" charset="2"/>
              <a:buChar char="Ø"/>
            </a:pPr>
            <a:r>
              <a:rPr lang="en-US" altLang="ko-KR" sz="2100" b="1" smtClean="0">
                <a:latin typeface="Monotype Corsiva" pitchFamily="66" charset="0"/>
                <a:ea typeface="굴림" charset="-127"/>
              </a:rPr>
              <a:t>VI (a)  </a:t>
            </a:r>
            <a:r>
              <a:rPr lang="en-US" altLang="ko-KR" sz="2100" b="1" u="sng" smtClean="0">
                <a:latin typeface="Monotype Corsiva" pitchFamily="66" charset="0"/>
                <a:ea typeface="굴림" charset="-127"/>
              </a:rPr>
              <a:t>Membership Statistics</a:t>
            </a:r>
            <a:r>
              <a:rPr lang="en-US" altLang="ko-KR" sz="2100" b="1" smtClean="0">
                <a:latin typeface="Monotype Corsiva" pitchFamily="66" charset="0"/>
                <a:ea typeface="굴림" charset="-127"/>
              </a:rPr>
              <a:t> :-</a:t>
            </a:r>
          </a:p>
          <a:p>
            <a:pPr algn="just" eaLnBrk="1" hangingPunct="1">
              <a:buFont typeface="Wingdings" pitchFamily="2" charset="2"/>
              <a:buNone/>
            </a:pPr>
            <a:endParaRPr lang="en-US" altLang="ko-KR" sz="2100" smtClean="0">
              <a:latin typeface="Times New Roman" pitchFamily="18" charset="0"/>
              <a:ea typeface="굴림" charset="-127"/>
            </a:endParaRPr>
          </a:p>
          <a:p>
            <a:pPr algn="just" eaLnBrk="1" hangingPunct="1">
              <a:buFont typeface="Wingdings" pitchFamily="2" charset="2"/>
              <a:buNone/>
            </a:pPr>
            <a:r>
              <a:rPr lang="en-US" altLang="ko-KR" sz="2100" smtClean="0">
                <a:latin typeface="Times New Roman" pitchFamily="18" charset="0"/>
                <a:ea typeface="굴림" charset="-127"/>
              </a:rPr>
              <a:t>      DELNET at present has 6742 libraries as its members which are located in 33 States and UTs in India and seven other countries. The detailed breakup of the members (regionwise, subjectwise, etc) are following :</a:t>
            </a:r>
            <a:endParaRPr lang="en-US" altLang="en-US" sz="2100" b="1" u="sng" smtClean="0">
              <a:latin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fade">
                                      <p:cBhvr>
                                        <p:cTn id="7" dur="800" decel="100000"/>
                                        <p:tgtEl>
                                          <p:spTgt spid="129026"/>
                                        </p:tgtEl>
                                      </p:cBhvr>
                                    </p:animEffect>
                                    <p:anim calcmode="lin" valueType="num">
                                      <p:cBhvr>
                                        <p:cTn id="8" dur="800" decel="100000" fill="hold"/>
                                        <p:tgtEl>
                                          <p:spTgt spid="129026"/>
                                        </p:tgtEl>
                                        <p:attrNameLst>
                                          <p:attrName>style.rotation</p:attrName>
                                        </p:attrNameLst>
                                      </p:cBhvr>
                                      <p:tavLst>
                                        <p:tav tm="0">
                                          <p:val>
                                            <p:fltVal val="-90"/>
                                          </p:val>
                                        </p:tav>
                                        <p:tav tm="100000">
                                          <p:val>
                                            <p:fltVal val="0"/>
                                          </p:val>
                                        </p:tav>
                                      </p:tavLst>
                                    </p:anim>
                                    <p:anim calcmode="lin" valueType="num">
                                      <p:cBhvr>
                                        <p:cTn id="9" dur="800" decel="100000" fill="hold"/>
                                        <p:tgtEl>
                                          <p:spTgt spid="129026"/>
                                        </p:tgtEl>
                                        <p:attrNameLst>
                                          <p:attrName>ppt_x</p:attrName>
                                        </p:attrNameLst>
                                      </p:cBhvr>
                                      <p:tavLst>
                                        <p:tav tm="0">
                                          <p:val>
                                            <p:strVal val="#ppt_x+0.4"/>
                                          </p:val>
                                        </p:tav>
                                        <p:tav tm="100000">
                                          <p:val>
                                            <p:strVal val="#ppt_x-0.05"/>
                                          </p:val>
                                        </p:tav>
                                      </p:tavLst>
                                    </p:anim>
                                    <p:anim calcmode="lin" valueType="num">
                                      <p:cBhvr>
                                        <p:cTn id="10" dur="800" decel="100000" fill="hold"/>
                                        <p:tgtEl>
                                          <p:spTgt spid="1290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90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902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29027">
                                            <p:txEl>
                                              <p:pRg st="0" end="0"/>
                                            </p:txEl>
                                          </p:spTgt>
                                        </p:tgtEl>
                                        <p:attrNameLst>
                                          <p:attrName>style.visibility</p:attrName>
                                        </p:attrNameLst>
                                      </p:cBhvr>
                                      <p:to>
                                        <p:strVal val="visible"/>
                                      </p:to>
                                    </p:set>
                                    <p:animEffect transition="in" filter="fade">
                                      <p:cBhvr>
                                        <p:cTn id="16" dur="1000"/>
                                        <p:tgtEl>
                                          <p:spTgt spid="129027">
                                            <p:txEl>
                                              <p:pRg st="0" end="0"/>
                                            </p:txEl>
                                          </p:spTgt>
                                        </p:tgtEl>
                                      </p:cBhvr>
                                    </p:animEffect>
                                    <p:anim calcmode="lin" valueType="num">
                                      <p:cBhvr>
                                        <p:cTn id="17" dur="1000" fill="hold"/>
                                        <p:tgtEl>
                                          <p:spTgt spid="129027">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29027">
                                            <p:txEl>
                                              <p:pRg st="0" end="0"/>
                                            </p:txEl>
                                          </p:spTgt>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129027">
                                            <p:txEl>
                                              <p:pRg st="2" end="2"/>
                                            </p:txEl>
                                          </p:spTgt>
                                        </p:tgtEl>
                                        <p:attrNameLst>
                                          <p:attrName>style.visibility</p:attrName>
                                        </p:attrNameLst>
                                      </p:cBhvr>
                                      <p:to>
                                        <p:strVal val="visible"/>
                                      </p:to>
                                    </p:set>
                                    <p:animEffect transition="in" filter="fade">
                                      <p:cBhvr>
                                        <p:cTn id="22" dur="1000"/>
                                        <p:tgtEl>
                                          <p:spTgt spid="129027">
                                            <p:txEl>
                                              <p:pRg st="2" end="2"/>
                                            </p:txEl>
                                          </p:spTgt>
                                        </p:tgtEl>
                                      </p:cBhvr>
                                    </p:animEffect>
                                    <p:anim calcmode="lin" valueType="num">
                                      <p:cBhvr>
                                        <p:cTn id="23" dur="1000" fill="hold"/>
                                        <p:tgtEl>
                                          <p:spTgt spid="12902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290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P spid="129027"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Text Box 341"/>
          <p:cNvSpPr txBox="1">
            <a:spLocks noChangeArrowheads="1"/>
          </p:cNvSpPr>
          <p:nvPr/>
        </p:nvSpPr>
        <p:spPr bwMode="auto">
          <a:xfrm>
            <a:off x="2025650" y="6330950"/>
            <a:ext cx="4114800" cy="579438"/>
          </a:xfrm>
          <a:prstGeom prst="rect">
            <a:avLst/>
          </a:prstGeom>
          <a:noFill/>
          <a:ln w="9525">
            <a:noFill/>
            <a:miter lim="800000"/>
            <a:headEnd/>
            <a:tailEnd/>
          </a:ln>
        </p:spPr>
        <p:txBody>
          <a:bodyPr>
            <a:spAutoFit/>
          </a:bodyPr>
          <a:lstStyle/>
          <a:p>
            <a:pPr algn="ctr">
              <a:spcBef>
                <a:spcPct val="50000"/>
              </a:spcBef>
            </a:pPr>
            <a:r>
              <a:rPr lang="en-US" altLang="en-US" sz="3200" b="1">
                <a:solidFill>
                  <a:schemeClr val="accent2"/>
                </a:solidFill>
                <a:latin typeface="Times New Roman" pitchFamily="18" charset="0"/>
              </a:rPr>
              <a:t>TOTAL – 6720</a:t>
            </a:r>
          </a:p>
        </p:txBody>
      </p:sp>
      <p:sp>
        <p:nvSpPr>
          <p:cNvPr id="79875" name="Rectangle 342"/>
          <p:cNvSpPr>
            <a:spLocks noChangeArrowheads="1"/>
          </p:cNvSpPr>
          <p:nvPr/>
        </p:nvSpPr>
        <p:spPr bwMode="auto">
          <a:xfrm>
            <a:off x="1665288" y="100013"/>
            <a:ext cx="4495800" cy="762000"/>
          </a:xfrm>
          <a:prstGeom prst="rect">
            <a:avLst/>
          </a:prstGeom>
          <a:noFill/>
          <a:ln w="9525">
            <a:noFill/>
            <a:miter lim="800000"/>
            <a:headEnd/>
            <a:tailEnd/>
          </a:ln>
        </p:spPr>
        <p:txBody>
          <a:bodyPr/>
          <a:lstStyle/>
          <a:p>
            <a:pPr algn="ctr" eaLnBrk="1" hangingPunct="1"/>
            <a:r>
              <a:rPr lang="en-US" altLang="en-US" sz="2100" b="1">
                <a:solidFill>
                  <a:schemeClr val="tx2"/>
                </a:solidFill>
              </a:rPr>
              <a:t>MEMBERS IN INDIA</a:t>
            </a:r>
            <a:r>
              <a:rPr lang="en-US" altLang="en-US" sz="3000" b="1" u="sng">
                <a:solidFill>
                  <a:schemeClr val="tx2"/>
                </a:solidFill>
              </a:rPr>
              <a:t> </a:t>
            </a:r>
            <a:br>
              <a:rPr lang="en-US" altLang="en-US" sz="3000" b="1" u="sng">
                <a:solidFill>
                  <a:schemeClr val="tx2"/>
                </a:solidFill>
              </a:rPr>
            </a:br>
            <a:r>
              <a:rPr lang="en-US" altLang="en-US" sz="1500" b="1">
                <a:solidFill>
                  <a:schemeClr val="tx2"/>
                </a:solidFill>
              </a:rPr>
              <a:t>as on 27.08.2019 </a:t>
            </a:r>
          </a:p>
        </p:txBody>
      </p:sp>
      <p:sp>
        <p:nvSpPr>
          <p:cNvPr id="79876" name="Rectangle 343"/>
          <p:cNvSpPr>
            <a:spLocks noChangeArrowheads="1"/>
          </p:cNvSpPr>
          <p:nvPr/>
        </p:nvSpPr>
        <p:spPr bwMode="auto">
          <a:xfrm>
            <a:off x="2641600" y="890588"/>
            <a:ext cx="3200400" cy="304800"/>
          </a:xfrm>
          <a:prstGeom prst="rect">
            <a:avLst/>
          </a:prstGeom>
          <a:noFill/>
          <a:ln w="9525">
            <a:noFill/>
            <a:miter lim="800000"/>
            <a:headEnd/>
            <a:tailEnd/>
          </a:ln>
        </p:spPr>
        <p:txBody>
          <a:bodyPr/>
          <a:lstStyle/>
          <a:p>
            <a:pPr eaLnBrk="1" hangingPunct="1"/>
            <a:r>
              <a:rPr lang="en-US" altLang="en-US" sz="1500" b="1">
                <a:solidFill>
                  <a:srgbClr val="F9D41D"/>
                </a:solidFill>
              </a:rPr>
              <a:t>Geographical Distribution</a:t>
            </a:r>
          </a:p>
        </p:txBody>
      </p:sp>
      <p:graphicFrame>
        <p:nvGraphicFramePr>
          <p:cNvPr id="3" name="Table 2"/>
          <p:cNvGraphicFramePr>
            <a:graphicFrameLocks noGrp="1"/>
          </p:cNvGraphicFramePr>
          <p:nvPr/>
        </p:nvGraphicFramePr>
        <p:xfrm>
          <a:off x="609600" y="1828800"/>
          <a:ext cx="2260600" cy="3810000"/>
        </p:xfrm>
        <a:graphic>
          <a:graphicData uri="http://schemas.openxmlformats.org/drawingml/2006/table">
            <a:tbl>
              <a:tblPr>
                <a:tableStyleId>{5C22544A-7EE6-4342-B048-85BDC9FD1C3A}</a:tableStyleId>
              </a:tblPr>
              <a:tblGrid>
                <a:gridCol w="1651000">
                  <a:extLst>
                    <a:ext uri="{9D8B030D-6E8A-4147-A177-3AD203B41FA5}">
                      <a16:colId xmlns:a16="http://schemas.microsoft.com/office/drawing/2014/main" xmlns="" val="1777162380"/>
                    </a:ext>
                  </a:extLst>
                </a:gridCol>
                <a:gridCol w="609600">
                  <a:extLst>
                    <a:ext uri="{9D8B030D-6E8A-4147-A177-3AD203B41FA5}">
                      <a16:colId xmlns:a16="http://schemas.microsoft.com/office/drawing/2014/main" xmlns="" val="4280162303"/>
                    </a:ext>
                  </a:extLst>
                </a:gridCol>
              </a:tblGrid>
              <a:tr h="190500">
                <a:tc>
                  <a:txBody>
                    <a:bodyPr/>
                    <a:lstStyle/>
                    <a:p>
                      <a:pPr algn="l" fontAlgn="ctr"/>
                      <a:r>
                        <a:rPr lang="en-IN" sz="1100" u="none" strike="noStrike" dirty="0">
                          <a:effectLst/>
                        </a:rPr>
                        <a:t>Andaman and Nicobar</a:t>
                      </a:r>
                      <a:endParaRPr lang="en-IN"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a:effectLst/>
                        </a:rPr>
                        <a:t>2</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788821570"/>
                  </a:ext>
                </a:extLst>
              </a:tr>
              <a:tr h="190500">
                <a:tc>
                  <a:txBody>
                    <a:bodyPr/>
                    <a:lstStyle/>
                    <a:p>
                      <a:pPr algn="l" fontAlgn="ctr"/>
                      <a:r>
                        <a:rPr lang="en-IN" sz="1100" u="none" strike="noStrike" dirty="0">
                          <a:effectLst/>
                        </a:rPr>
                        <a:t>Andhra Pradesh</a:t>
                      </a:r>
                      <a:endParaRPr lang="en-IN"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smtClean="0">
                          <a:effectLst/>
                        </a:rPr>
                        <a:t>488</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797587603"/>
                  </a:ext>
                </a:extLst>
              </a:tr>
              <a:tr h="190500">
                <a:tc>
                  <a:txBody>
                    <a:bodyPr/>
                    <a:lstStyle/>
                    <a:p>
                      <a:pPr algn="l" fontAlgn="ctr"/>
                      <a:r>
                        <a:rPr lang="en-IN" sz="1100" u="none" strike="noStrike" dirty="0">
                          <a:effectLst/>
                        </a:rPr>
                        <a:t>Arunachal Pradesh</a:t>
                      </a:r>
                      <a:endParaRPr lang="en-IN"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a:effectLst/>
                        </a:rPr>
                        <a:t>6</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154828837"/>
                  </a:ext>
                </a:extLst>
              </a:tr>
              <a:tr h="190500">
                <a:tc>
                  <a:txBody>
                    <a:bodyPr/>
                    <a:lstStyle/>
                    <a:p>
                      <a:pPr algn="l" fontAlgn="ctr"/>
                      <a:r>
                        <a:rPr lang="en-IN" sz="1100" u="none" strike="noStrike" dirty="0">
                          <a:effectLst/>
                        </a:rPr>
                        <a:t>Assam</a:t>
                      </a:r>
                      <a:endParaRPr lang="en-IN"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a:effectLst/>
                        </a:rPr>
                        <a:t>29</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7287133"/>
                  </a:ext>
                </a:extLst>
              </a:tr>
              <a:tr h="190500">
                <a:tc>
                  <a:txBody>
                    <a:bodyPr/>
                    <a:lstStyle/>
                    <a:p>
                      <a:pPr algn="l" fontAlgn="ctr"/>
                      <a:r>
                        <a:rPr lang="en-IN" sz="1100" u="none" strike="noStrike" dirty="0">
                          <a:effectLst/>
                        </a:rPr>
                        <a:t>Bihar</a:t>
                      </a:r>
                      <a:endParaRPr lang="en-IN"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smtClean="0">
                          <a:effectLst/>
                        </a:rPr>
                        <a:t>38</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587462087"/>
                  </a:ext>
                </a:extLst>
              </a:tr>
              <a:tr h="190500">
                <a:tc>
                  <a:txBody>
                    <a:bodyPr/>
                    <a:lstStyle/>
                    <a:p>
                      <a:pPr algn="l" fontAlgn="ctr"/>
                      <a:r>
                        <a:rPr lang="en-IN" sz="1100" u="none" strike="noStrike">
                          <a:effectLst/>
                        </a:rPr>
                        <a:t>Chandigarh</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smtClean="0">
                          <a:effectLst/>
                        </a:rPr>
                        <a:t>19</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3205769582"/>
                  </a:ext>
                </a:extLst>
              </a:tr>
              <a:tr h="190500">
                <a:tc>
                  <a:txBody>
                    <a:bodyPr/>
                    <a:lstStyle/>
                    <a:p>
                      <a:pPr algn="l" fontAlgn="ctr"/>
                      <a:r>
                        <a:rPr lang="en-IN" sz="1100" u="none" strike="noStrike">
                          <a:effectLst/>
                        </a:rPr>
                        <a:t>Chhattisgarh</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smtClean="0">
                          <a:effectLst/>
                        </a:rPr>
                        <a:t>82</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260346711"/>
                  </a:ext>
                </a:extLst>
              </a:tr>
              <a:tr h="190500">
                <a:tc>
                  <a:txBody>
                    <a:bodyPr/>
                    <a:lstStyle/>
                    <a:p>
                      <a:pPr algn="l" fontAlgn="ctr"/>
                      <a:r>
                        <a:rPr lang="en-IN" sz="1100" u="none" strike="noStrike">
                          <a:effectLst/>
                        </a:rPr>
                        <a:t>Dadra &amp; Nagar Haveli</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a:effectLst/>
                        </a:rPr>
                        <a:t>1</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798111607"/>
                  </a:ext>
                </a:extLst>
              </a:tr>
              <a:tr h="190500">
                <a:tc>
                  <a:txBody>
                    <a:bodyPr/>
                    <a:lstStyle/>
                    <a:p>
                      <a:pPr algn="l" fontAlgn="ctr"/>
                      <a:r>
                        <a:rPr lang="en-IN" sz="1100" u="none" strike="noStrike">
                          <a:effectLst/>
                        </a:rPr>
                        <a:t>Daman and Diu</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a:effectLst/>
                        </a:rPr>
                        <a:t>2</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416225388"/>
                  </a:ext>
                </a:extLst>
              </a:tr>
              <a:tr h="190500">
                <a:tc>
                  <a:txBody>
                    <a:bodyPr/>
                    <a:lstStyle/>
                    <a:p>
                      <a:pPr algn="l" fontAlgn="ctr"/>
                      <a:r>
                        <a:rPr lang="en-IN" sz="1100" u="none" strike="noStrike">
                          <a:effectLst/>
                        </a:rPr>
                        <a:t>Delhi</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smtClean="0">
                          <a:effectLst/>
                        </a:rPr>
                        <a:t>287</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549212713"/>
                  </a:ext>
                </a:extLst>
              </a:tr>
              <a:tr h="190500">
                <a:tc>
                  <a:txBody>
                    <a:bodyPr/>
                    <a:lstStyle/>
                    <a:p>
                      <a:pPr algn="l" fontAlgn="ctr"/>
                      <a:r>
                        <a:rPr lang="en-IN" sz="1100" u="none" strike="noStrike">
                          <a:effectLst/>
                        </a:rPr>
                        <a:t>Goa</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smtClean="0">
                          <a:effectLst/>
                        </a:rPr>
                        <a:t>19</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910059277"/>
                  </a:ext>
                </a:extLst>
              </a:tr>
              <a:tr h="190500">
                <a:tc>
                  <a:txBody>
                    <a:bodyPr/>
                    <a:lstStyle/>
                    <a:p>
                      <a:pPr algn="l" fontAlgn="ctr"/>
                      <a:r>
                        <a:rPr lang="en-IN" sz="1100" u="none" strike="noStrike">
                          <a:effectLst/>
                        </a:rPr>
                        <a:t>Gujarat</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smtClean="0">
                          <a:effectLst/>
                        </a:rPr>
                        <a:t>272</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415975362"/>
                  </a:ext>
                </a:extLst>
              </a:tr>
              <a:tr h="190500">
                <a:tc>
                  <a:txBody>
                    <a:bodyPr/>
                    <a:lstStyle/>
                    <a:p>
                      <a:pPr algn="l" fontAlgn="ctr"/>
                      <a:r>
                        <a:rPr lang="en-IN" sz="1100" u="none" strike="noStrike">
                          <a:effectLst/>
                        </a:rPr>
                        <a:t>Haryana</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smtClean="0">
                          <a:effectLst/>
                        </a:rPr>
                        <a:t>341</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488695257"/>
                  </a:ext>
                </a:extLst>
              </a:tr>
              <a:tr h="190500">
                <a:tc>
                  <a:txBody>
                    <a:bodyPr/>
                    <a:lstStyle/>
                    <a:p>
                      <a:pPr algn="l" fontAlgn="ctr"/>
                      <a:r>
                        <a:rPr lang="en-IN" sz="1100" u="none" strike="noStrike">
                          <a:effectLst/>
                        </a:rPr>
                        <a:t>Himachal Pradesh</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smtClean="0">
                          <a:effectLst/>
                        </a:rPr>
                        <a:t>63</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4081174958"/>
                  </a:ext>
                </a:extLst>
              </a:tr>
              <a:tr h="190500">
                <a:tc>
                  <a:txBody>
                    <a:bodyPr/>
                    <a:lstStyle/>
                    <a:p>
                      <a:pPr algn="l" fontAlgn="ctr"/>
                      <a:r>
                        <a:rPr lang="en-IN" sz="1100" u="none" strike="noStrike">
                          <a:effectLst/>
                        </a:rPr>
                        <a:t>Jammu &amp; Kashmir</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smtClean="0">
                          <a:effectLst/>
                        </a:rPr>
                        <a:t>29</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472704383"/>
                  </a:ext>
                </a:extLst>
              </a:tr>
              <a:tr h="190500">
                <a:tc>
                  <a:txBody>
                    <a:bodyPr/>
                    <a:lstStyle/>
                    <a:p>
                      <a:pPr algn="l" fontAlgn="ctr"/>
                      <a:r>
                        <a:rPr lang="en-IN" sz="1100" u="none" strike="noStrike">
                          <a:effectLst/>
                        </a:rPr>
                        <a:t>Jharkhand</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a:effectLst/>
                        </a:rPr>
                        <a:t>27</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787187879"/>
                  </a:ext>
                </a:extLst>
              </a:tr>
              <a:tr h="190500">
                <a:tc>
                  <a:txBody>
                    <a:bodyPr/>
                    <a:lstStyle/>
                    <a:p>
                      <a:pPr algn="l" fontAlgn="ctr"/>
                      <a:r>
                        <a:rPr lang="en-IN" sz="1100" u="none" strike="noStrike">
                          <a:effectLst/>
                        </a:rPr>
                        <a:t>Karnataka</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smtClean="0">
                          <a:effectLst/>
                        </a:rPr>
                        <a:t>279</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3099312363"/>
                  </a:ext>
                </a:extLst>
              </a:tr>
              <a:tr h="190500">
                <a:tc>
                  <a:txBody>
                    <a:bodyPr/>
                    <a:lstStyle/>
                    <a:p>
                      <a:pPr algn="l" fontAlgn="ctr"/>
                      <a:r>
                        <a:rPr lang="en-IN" sz="1100" u="none" strike="noStrike">
                          <a:effectLst/>
                        </a:rPr>
                        <a:t>Kerala</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smtClean="0">
                          <a:effectLst/>
                        </a:rPr>
                        <a:t>226</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160593925"/>
                  </a:ext>
                </a:extLst>
              </a:tr>
              <a:tr h="190500">
                <a:tc>
                  <a:txBody>
                    <a:bodyPr/>
                    <a:lstStyle/>
                    <a:p>
                      <a:pPr algn="l" fontAlgn="ctr"/>
                      <a:r>
                        <a:rPr lang="en-IN" sz="1100" u="none" strike="noStrike">
                          <a:effectLst/>
                        </a:rPr>
                        <a:t>Madhya Pradesh</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smtClean="0">
                          <a:effectLst/>
                        </a:rPr>
                        <a:t>461</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4194889940"/>
                  </a:ext>
                </a:extLst>
              </a:tr>
              <a:tr h="190500">
                <a:tc>
                  <a:txBody>
                    <a:bodyPr/>
                    <a:lstStyle/>
                    <a:p>
                      <a:pPr algn="l" fontAlgn="ctr"/>
                      <a:r>
                        <a:rPr lang="en-IN" sz="1100" u="none" strike="noStrike">
                          <a:effectLst/>
                        </a:rPr>
                        <a:t>Maharashtra</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smtClean="0">
                          <a:effectLst/>
                        </a:rPr>
                        <a:t>799</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996070044"/>
                  </a:ext>
                </a:extLst>
              </a:tr>
            </a:tbl>
          </a:graphicData>
        </a:graphic>
      </p:graphicFrame>
      <p:graphicFrame>
        <p:nvGraphicFramePr>
          <p:cNvPr id="9" name="Table 8"/>
          <p:cNvGraphicFramePr>
            <a:graphicFrameLocks noGrp="1"/>
          </p:cNvGraphicFramePr>
          <p:nvPr/>
        </p:nvGraphicFramePr>
        <p:xfrm>
          <a:off x="4876800" y="1873250"/>
          <a:ext cx="1930400" cy="2857500"/>
        </p:xfrm>
        <a:graphic>
          <a:graphicData uri="http://schemas.openxmlformats.org/drawingml/2006/table">
            <a:tbl>
              <a:tblPr>
                <a:tableStyleId>{5C22544A-7EE6-4342-B048-85BDC9FD1C3A}</a:tableStyleId>
              </a:tblPr>
              <a:tblGrid>
                <a:gridCol w="1320800">
                  <a:extLst>
                    <a:ext uri="{9D8B030D-6E8A-4147-A177-3AD203B41FA5}">
                      <a16:colId xmlns:a16="http://schemas.microsoft.com/office/drawing/2014/main" xmlns="" val="3910881634"/>
                    </a:ext>
                  </a:extLst>
                </a:gridCol>
                <a:gridCol w="609600">
                  <a:extLst>
                    <a:ext uri="{9D8B030D-6E8A-4147-A177-3AD203B41FA5}">
                      <a16:colId xmlns:a16="http://schemas.microsoft.com/office/drawing/2014/main" xmlns="" val="2565427581"/>
                    </a:ext>
                  </a:extLst>
                </a:gridCol>
              </a:tblGrid>
              <a:tr h="190500">
                <a:tc>
                  <a:txBody>
                    <a:bodyPr/>
                    <a:lstStyle/>
                    <a:p>
                      <a:pPr algn="l" fontAlgn="ctr"/>
                      <a:r>
                        <a:rPr lang="en-IN" sz="1100" u="none" strike="noStrike">
                          <a:effectLst/>
                        </a:rPr>
                        <a:t>Manipur</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a:effectLst/>
                        </a:rPr>
                        <a:t>4</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3082646466"/>
                  </a:ext>
                </a:extLst>
              </a:tr>
              <a:tr h="190500">
                <a:tc>
                  <a:txBody>
                    <a:bodyPr/>
                    <a:lstStyle/>
                    <a:p>
                      <a:pPr algn="l" fontAlgn="ctr"/>
                      <a:r>
                        <a:rPr lang="en-IN" sz="1100" u="none" strike="noStrike">
                          <a:effectLst/>
                        </a:rPr>
                        <a:t>Meghalaya</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a:effectLst/>
                        </a:rPr>
                        <a:t>6</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802232687"/>
                  </a:ext>
                </a:extLst>
              </a:tr>
              <a:tr h="190500">
                <a:tc>
                  <a:txBody>
                    <a:bodyPr/>
                    <a:lstStyle/>
                    <a:p>
                      <a:pPr algn="l" fontAlgn="ctr"/>
                      <a:r>
                        <a:rPr lang="en-IN" sz="1100" u="none" strike="noStrike">
                          <a:effectLst/>
                        </a:rPr>
                        <a:t>Mizoram</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a:effectLst/>
                        </a:rPr>
                        <a:t>2</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360548300"/>
                  </a:ext>
                </a:extLst>
              </a:tr>
              <a:tr h="190500">
                <a:tc>
                  <a:txBody>
                    <a:bodyPr/>
                    <a:lstStyle/>
                    <a:p>
                      <a:pPr algn="l" fontAlgn="ctr"/>
                      <a:r>
                        <a:rPr lang="en-IN" sz="1100" u="none" strike="noStrike">
                          <a:effectLst/>
                        </a:rPr>
                        <a:t>Nagaland</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a:effectLst/>
                        </a:rPr>
                        <a:t>3</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861957590"/>
                  </a:ext>
                </a:extLst>
              </a:tr>
              <a:tr h="190500">
                <a:tc>
                  <a:txBody>
                    <a:bodyPr/>
                    <a:lstStyle/>
                    <a:p>
                      <a:pPr algn="l" fontAlgn="ctr"/>
                      <a:r>
                        <a:rPr lang="en-IN" sz="1100" u="none" strike="noStrike" dirty="0">
                          <a:effectLst/>
                        </a:rPr>
                        <a:t>Odisha</a:t>
                      </a:r>
                      <a:endParaRPr lang="en-IN" sz="11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smtClean="0">
                          <a:effectLst/>
                        </a:rPr>
                        <a:t>116</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277934048"/>
                  </a:ext>
                </a:extLst>
              </a:tr>
              <a:tr h="190500">
                <a:tc>
                  <a:txBody>
                    <a:bodyPr/>
                    <a:lstStyle/>
                    <a:p>
                      <a:pPr algn="l" fontAlgn="ctr"/>
                      <a:r>
                        <a:rPr lang="en-IN" sz="1100" u="none" strike="noStrike">
                          <a:effectLst/>
                        </a:rPr>
                        <a:t>Puducherry</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a:effectLst/>
                        </a:rPr>
                        <a:t>27</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965714167"/>
                  </a:ext>
                </a:extLst>
              </a:tr>
              <a:tr h="190500">
                <a:tc>
                  <a:txBody>
                    <a:bodyPr/>
                    <a:lstStyle/>
                    <a:p>
                      <a:pPr algn="l" fontAlgn="ctr"/>
                      <a:r>
                        <a:rPr lang="en-IN" sz="1100" u="none" strike="noStrike">
                          <a:effectLst/>
                        </a:rPr>
                        <a:t>Punjab</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a:effectLst/>
                        </a:rPr>
                        <a:t>240</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788420140"/>
                  </a:ext>
                </a:extLst>
              </a:tr>
              <a:tr h="190500">
                <a:tc>
                  <a:txBody>
                    <a:bodyPr/>
                    <a:lstStyle/>
                    <a:p>
                      <a:pPr algn="l" fontAlgn="ctr"/>
                      <a:r>
                        <a:rPr lang="en-IN" sz="1100" u="none" strike="noStrike">
                          <a:effectLst/>
                        </a:rPr>
                        <a:t>Rajasthan</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smtClean="0">
                          <a:effectLst/>
                        </a:rPr>
                        <a:t>327</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333205307"/>
                  </a:ext>
                </a:extLst>
              </a:tr>
              <a:tr h="190500">
                <a:tc>
                  <a:txBody>
                    <a:bodyPr/>
                    <a:lstStyle/>
                    <a:p>
                      <a:pPr algn="l" fontAlgn="ctr"/>
                      <a:r>
                        <a:rPr lang="en-IN" sz="1100" u="none" strike="noStrike">
                          <a:effectLst/>
                        </a:rPr>
                        <a:t>Sikkim</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a:effectLst/>
                        </a:rPr>
                        <a:t>7</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91725693"/>
                  </a:ext>
                </a:extLst>
              </a:tr>
              <a:tr h="190500">
                <a:tc>
                  <a:txBody>
                    <a:bodyPr/>
                    <a:lstStyle/>
                    <a:p>
                      <a:pPr algn="l" fontAlgn="ctr"/>
                      <a:r>
                        <a:rPr lang="en-IN" sz="1100" u="none" strike="noStrike">
                          <a:effectLst/>
                        </a:rPr>
                        <a:t>Tamil Nadu</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smtClean="0">
                          <a:effectLst/>
                        </a:rPr>
                        <a:t>900</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2081576805"/>
                  </a:ext>
                </a:extLst>
              </a:tr>
              <a:tr h="190500">
                <a:tc>
                  <a:txBody>
                    <a:bodyPr/>
                    <a:lstStyle/>
                    <a:p>
                      <a:pPr algn="l" fontAlgn="ctr"/>
                      <a:r>
                        <a:rPr lang="en-IN" sz="1100" u="none" strike="noStrike">
                          <a:effectLst/>
                        </a:rPr>
                        <a:t>Telangana</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smtClean="0">
                          <a:effectLst/>
                        </a:rPr>
                        <a:t>588</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3242143270"/>
                  </a:ext>
                </a:extLst>
              </a:tr>
              <a:tr h="190500">
                <a:tc>
                  <a:txBody>
                    <a:bodyPr/>
                    <a:lstStyle/>
                    <a:p>
                      <a:pPr algn="l" fontAlgn="ctr"/>
                      <a:r>
                        <a:rPr lang="en-IN" sz="1100" u="none" strike="noStrike">
                          <a:effectLst/>
                        </a:rPr>
                        <a:t>Tripura</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a:effectLst/>
                        </a:rPr>
                        <a:t>6</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3879975874"/>
                  </a:ext>
                </a:extLst>
              </a:tr>
              <a:tr h="190500">
                <a:tc>
                  <a:txBody>
                    <a:bodyPr/>
                    <a:lstStyle/>
                    <a:p>
                      <a:pPr algn="l" fontAlgn="ctr"/>
                      <a:r>
                        <a:rPr lang="en-IN" sz="1100" u="none" strike="noStrike">
                          <a:effectLst/>
                        </a:rPr>
                        <a:t>Uttar Pradesh</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smtClean="0">
                          <a:effectLst/>
                        </a:rPr>
                        <a:t>830</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741292281"/>
                  </a:ext>
                </a:extLst>
              </a:tr>
              <a:tr h="190500">
                <a:tc>
                  <a:txBody>
                    <a:bodyPr/>
                    <a:lstStyle/>
                    <a:p>
                      <a:pPr algn="l" fontAlgn="ctr"/>
                      <a:r>
                        <a:rPr lang="en-IN" sz="1100" u="none" strike="noStrike">
                          <a:effectLst/>
                        </a:rPr>
                        <a:t>Uttarakhand</a:t>
                      </a:r>
                      <a:endParaRPr lang="en-IN" sz="11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IN" sz="1100" u="none" strike="noStrike" dirty="0">
                          <a:effectLst/>
                        </a:rPr>
                        <a:t>83</a:t>
                      </a:r>
                      <a:endParaRPr lang="en-IN" sz="11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499025482"/>
                  </a:ext>
                </a:extLst>
              </a:tr>
              <a:tr h="190500">
                <a:tc>
                  <a:txBody>
                    <a:bodyPr/>
                    <a:lstStyle/>
                    <a:p>
                      <a:pPr algn="l" fontAlgn="b"/>
                      <a:r>
                        <a:rPr lang="en-IN" sz="1100" u="none" strike="noStrike">
                          <a:effectLst/>
                        </a:rPr>
                        <a:t>West Bengal</a:t>
                      </a:r>
                      <a:endParaRPr lang="en-IN"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n-IN" sz="1100" u="none" strike="noStrike" dirty="0" smtClean="0">
                          <a:effectLst/>
                        </a:rPr>
                        <a:t>111</a:t>
                      </a:r>
                      <a:endParaRPr lang="en-IN" sz="1100" b="1"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xmlns="" val="3408389470"/>
                  </a:ext>
                </a:extLst>
              </a:tr>
            </a:tbl>
          </a:graphicData>
        </a:graphic>
      </p:graphicFrame>
    </p:spTree>
  </p:cSld>
  <p:clrMapOvr>
    <a:masterClrMapping/>
  </p:clrMapOvr>
  <p:transition>
    <p:comb/>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107"/>
          <p:cNvSpPr>
            <a:spLocks noGrp="1" noChangeArrowheads="1"/>
          </p:cNvSpPr>
          <p:nvPr>
            <p:ph type="title" sz="quarter"/>
          </p:nvPr>
        </p:nvSpPr>
        <p:spPr>
          <a:xfrm>
            <a:off x="457200" y="0"/>
            <a:ext cx="8229600" cy="1139825"/>
          </a:xfrm>
        </p:spPr>
        <p:txBody>
          <a:bodyPr/>
          <a:lstStyle/>
          <a:p>
            <a:pPr eaLnBrk="1" hangingPunct="1"/>
            <a:endParaRPr lang="en-US" altLang="en-US" smtClean="0"/>
          </a:p>
        </p:txBody>
      </p:sp>
      <p:graphicFrame>
        <p:nvGraphicFramePr>
          <p:cNvPr id="225554" name="Group 274"/>
          <p:cNvGraphicFramePr>
            <a:graphicFrameLocks noGrp="1"/>
          </p:cNvGraphicFramePr>
          <p:nvPr>
            <p:ph sz="quarter" idx="1"/>
          </p:nvPr>
        </p:nvGraphicFramePr>
        <p:xfrm>
          <a:off x="304800" y="1752600"/>
          <a:ext cx="4186238" cy="2133600"/>
        </p:xfrm>
        <a:graphic>
          <a:graphicData uri="http://schemas.openxmlformats.org/drawingml/2006/table">
            <a:tbl>
              <a:tblPr/>
              <a:tblGrid>
                <a:gridCol w="4186238">
                  <a:extLst>
                    <a:ext uri="{9D8B030D-6E8A-4147-A177-3AD203B41FA5}">
                      <a16:colId xmlns:a16="http://schemas.microsoft.com/office/drawing/2014/main" xmlns="" val="20000"/>
                    </a:ext>
                  </a:extLst>
                </a:gridCol>
              </a:tblGrid>
              <a:tr h="48766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200" b="0" i="0" u="none" strike="noStrike" cap="none" normalizeH="0" baseline="0" dirty="0" smtClean="0">
                          <a:ln>
                            <a:noFill/>
                          </a:ln>
                          <a:solidFill>
                            <a:schemeClr val="accent2"/>
                          </a:solidFill>
                          <a:effectLst/>
                          <a:latin typeface="Times New Roman" pitchFamily="18" charset="0"/>
                          <a:cs typeface="Arial" charset="0"/>
                        </a:rPr>
                        <a:t>Other SAARC Countries</a:t>
                      </a:r>
                      <a:r>
                        <a:rPr kumimoji="0" lang="en-US" sz="2600" b="0" i="0" u="none" strike="noStrike" cap="none" normalizeH="0" baseline="0" dirty="0" smtClean="0">
                          <a:ln>
                            <a:noFill/>
                          </a:ln>
                          <a:solidFill>
                            <a:schemeClr val="tx1"/>
                          </a:solidFill>
                          <a:effectLst/>
                          <a:latin typeface="Verdana" pitchFamily="34" charset="0"/>
                        </a:rPr>
                        <a:t> </a:t>
                      </a:r>
                    </a:p>
                  </a:txBody>
                  <a:tcPr marT="45712" marB="45712"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164593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200" b="0" i="0" u="none" strike="noStrike" cap="none" normalizeH="0" baseline="0" dirty="0" smtClean="0">
                          <a:ln>
                            <a:noFill/>
                          </a:ln>
                          <a:solidFill>
                            <a:schemeClr val="tx1"/>
                          </a:solidFill>
                          <a:effectLst/>
                          <a:latin typeface="Times New Roman" pitchFamily="18" charset="0"/>
                          <a:cs typeface="Arial" charset="0"/>
                        </a:rPr>
                        <a:t>Nepal                                           3</a:t>
                      </a:r>
                      <a:endParaRPr kumimoji="0" lang="en-US" sz="2200" b="0" i="0" u="none" strike="noStrike" cap="none" normalizeH="0" baseline="0" dirty="0" smtClean="0">
                        <a:ln>
                          <a:noFill/>
                        </a:ln>
                        <a:solidFill>
                          <a:schemeClr val="tx1"/>
                        </a:solidFill>
                        <a:effectLst/>
                        <a:latin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200" b="0" i="0" u="none" strike="noStrike" cap="none" normalizeH="0" baseline="0" dirty="0" smtClean="0">
                          <a:ln>
                            <a:noFill/>
                          </a:ln>
                          <a:solidFill>
                            <a:schemeClr val="tx1"/>
                          </a:solidFill>
                          <a:effectLst/>
                          <a:latin typeface="Times New Roman" pitchFamily="18" charset="0"/>
                          <a:cs typeface="Arial" charset="0"/>
                        </a:rPr>
                        <a:t>Sri Lanka                                     8</a:t>
                      </a:r>
                      <a:endParaRPr kumimoji="0" lang="en-US" sz="2200" b="0" i="0" u="none" strike="noStrike" cap="none" normalizeH="0" baseline="0" dirty="0" smtClean="0">
                        <a:ln>
                          <a:noFill/>
                        </a:ln>
                        <a:solidFill>
                          <a:schemeClr val="tx1"/>
                        </a:solidFill>
                        <a:effectLst/>
                        <a:latin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200" b="0" i="0" u="none" strike="noStrike" cap="none" normalizeH="0" baseline="0" dirty="0" smtClean="0">
                          <a:ln>
                            <a:noFill/>
                          </a:ln>
                          <a:solidFill>
                            <a:schemeClr val="tx1"/>
                          </a:solidFill>
                          <a:effectLst/>
                          <a:latin typeface="Times New Roman" pitchFamily="18" charset="0"/>
                          <a:cs typeface="Arial" charset="0"/>
                        </a:rPr>
                        <a:t>Bhutan</a:t>
                      </a:r>
                      <a:r>
                        <a:rPr kumimoji="0" lang="en-US" sz="2200" b="0" i="0" u="none" strike="noStrike" cap="none" normalizeH="0" baseline="0" dirty="0" smtClean="0">
                          <a:ln>
                            <a:noFill/>
                          </a:ln>
                          <a:solidFill>
                            <a:schemeClr val="tx1"/>
                          </a:solidFill>
                          <a:effectLst/>
                          <a:latin typeface="Times New Roman" pitchFamily="18" charset="0"/>
                        </a:rPr>
                        <a:t>                                         1</a:t>
                      </a:r>
                    </a:p>
                  </a:txBody>
                  <a:tcPr marT="45712" marB="45712"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225440" name="Group 160"/>
          <p:cNvGraphicFramePr>
            <a:graphicFrameLocks noGrp="1"/>
          </p:cNvGraphicFramePr>
          <p:nvPr>
            <p:ph sz="quarter" idx="2"/>
          </p:nvPr>
        </p:nvGraphicFramePr>
        <p:xfrm>
          <a:off x="304800" y="4114800"/>
          <a:ext cx="4038600" cy="2133600"/>
        </p:xfrm>
        <a:graphic>
          <a:graphicData uri="http://schemas.openxmlformats.org/drawingml/2006/table">
            <a:tbl>
              <a:tblPr/>
              <a:tblGrid>
                <a:gridCol w="3778250">
                  <a:extLst>
                    <a:ext uri="{9D8B030D-6E8A-4147-A177-3AD203B41FA5}">
                      <a16:colId xmlns:a16="http://schemas.microsoft.com/office/drawing/2014/main" xmlns="" val="20000"/>
                    </a:ext>
                  </a:extLst>
                </a:gridCol>
                <a:gridCol w="260350">
                  <a:extLst>
                    <a:ext uri="{9D8B030D-6E8A-4147-A177-3AD203B41FA5}">
                      <a16:colId xmlns:a16="http://schemas.microsoft.com/office/drawing/2014/main" xmlns="" val="20001"/>
                    </a:ext>
                  </a:extLst>
                </a:gridCol>
              </a:tblGrid>
              <a:tr h="415925">
                <a:tc gridSpan="2">
                  <a:txBody>
                    <a:bodyPr/>
                    <a:lstStyle/>
                    <a:p>
                      <a:pPr marL="230188" marR="0" lvl="0" indent="-230188" algn="l" defTabSz="914400" rtl="0" eaLnBrk="1" fontAlgn="b" latinLnBrk="0" hangingPunct="1">
                        <a:lnSpc>
                          <a:spcPct val="100000"/>
                        </a:lnSpc>
                        <a:spcBef>
                          <a:spcPct val="0"/>
                        </a:spcBef>
                        <a:spcAft>
                          <a:spcPct val="0"/>
                        </a:spcAft>
                        <a:buClrTx/>
                        <a:buSzTx/>
                        <a:buFontTx/>
                        <a:buNone/>
                        <a:tabLst/>
                      </a:pPr>
                      <a:r>
                        <a:rPr kumimoji="0" lang="en-GB" sz="2200" b="1" i="0" u="none" strike="noStrike" cap="none" normalizeH="0" baseline="0" dirty="0" smtClean="0">
                          <a:ln>
                            <a:noFill/>
                          </a:ln>
                          <a:solidFill>
                            <a:schemeClr val="accent2"/>
                          </a:solidFill>
                          <a:effectLst/>
                          <a:latin typeface="Times New Roman" pitchFamily="18" charset="0"/>
                          <a:cs typeface="Arial" charset="0"/>
                        </a:rPr>
                        <a:t>Outside SAARC </a:t>
                      </a:r>
                      <a:endParaRPr kumimoji="0" lang="en-GB" sz="2200" b="1" i="0" u="none" strike="noStrike" cap="none" normalizeH="0" baseline="0" dirty="0" smtClean="0">
                        <a:ln>
                          <a:noFill/>
                        </a:ln>
                        <a:solidFill>
                          <a:schemeClr val="accent2"/>
                        </a:solidFill>
                        <a:effectLst/>
                        <a:latin typeface="Times New Roman" pitchFamily="18" charset="0"/>
                      </a:endParaRPr>
                    </a:p>
                  </a:txBody>
                  <a:tcPr anchor="b" horzOverflow="overflow">
                    <a:lnL cap="flat">
                      <a:noFill/>
                    </a:lnL>
                    <a:lnR cap="flat">
                      <a:noFill/>
                    </a:lnR>
                    <a:lnT cap="fla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10000"/>
                  </a:ext>
                </a:extLst>
              </a:tr>
              <a:tr h="265113">
                <a:tc>
                  <a:txBody>
                    <a:bodyPr/>
                    <a:lstStyle/>
                    <a:p>
                      <a:pPr marL="230188" marR="0" lvl="0" indent="-230188" algn="l" defTabSz="914400" rtl="0" eaLnBrk="1" fontAlgn="b" latinLnBrk="0" hangingPunct="1">
                        <a:lnSpc>
                          <a:spcPct val="100000"/>
                        </a:lnSpc>
                        <a:spcBef>
                          <a:spcPct val="0"/>
                        </a:spcBef>
                        <a:spcAft>
                          <a:spcPct val="0"/>
                        </a:spcAft>
                        <a:buClrTx/>
                        <a:buSzTx/>
                        <a:buFontTx/>
                        <a:buNone/>
                        <a:tabLst/>
                      </a:pPr>
                      <a:r>
                        <a:rPr kumimoji="0" lang="en-GB" sz="2200" b="0" i="0" u="none" strike="noStrike" cap="none" normalizeH="0" baseline="0" smtClean="0">
                          <a:ln>
                            <a:noFill/>
                          </a:ln>
                          <a:solidFill>
                            <a:schemeClr val="tx1"/>
                          </a:solidFill>
                          <a:effectLst/>
                          <a:latin typeface="Times New Roman" pitchFamily="18" charset="0"/>
                          <a:cs typeface="Arial" charset="0"/>
                        </a:rPr>
                        <a:t>Oman                          </a:t>
                      </a:r>
                      <a:endParaRPr kumimoji="0" lang="en-GB" sz="22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230188" marR="0" lvl="0" indent="-230188" algn="r" defTabSz="914400" rtl="0" eaLnBrk="1" fontAlgn="b" latinLnBrk="0" hangingPunct="1">
                        <a:lnSpc>
                          <a:spcPct val="100000"/>
                        </a:lnSpc>
                        <a:spcBef>
                          <a:spcPct val="0"/>
                        </a:spcBef>
                        <a:spcAft>
                          <a:spcPct val="0"/>
                        </a:spcAft>
                        <a:buClrTx/>
                        <a:buSzTx/>
                        <a:buFontTx/>
                        <a:buNone/>
                        <a:tabLst/>
                      </a:pPr>
                      <a:r>
                        <a:rPr kumimoji="0" lang="en-GB" sz="2200" b="0" i="0" u="none" strike="noStrike" cap="none" normalizeH="0" baseline="0" smtClean="0">
                          <a:ln>
                            <a:noFill/>
                          </a:ln>
                          <a:solidFill>
                            <a:schemeClr val="tx1"/>
                          </a:solidFill>
                          <a:effectLst/>
                          <a:latin typeface="Times New Roman" pitchFamily="18" charset="0"/>
                        </a:rPr>
                        <a:t>4</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265113">
                <a:tc>
                  <a:txBody>
                    <a:bodyPr/>
                    <a:lstStyle/>
                    <a:p>
                      <a:pPr marL="230188" marR="0" lvl="0" indent="-230188" algn="l" defTabSz="914400" rtl="0" eaLnBrk="1" fontAlgn="b"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Times New Roman" pitchFamily="18" charset="0"/>
                          <a:cs typeface="Arial" charset="0"/>
                        </a:rPr>
                        <a:t>Philippines                      </a:t>
                      </a:r>
                      <a:endParaRPr kumimoji="0" lang="en-GB" sz="22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230188" marR="0" lvl="0" indent="-230188" algn="r" defTabSz="914400" rtl="0" eaLnBrk="1" fontAlgn="b" latinLnBrk="0" hangingPunct="1">
                        <a:lnSpc>
                          <a:spcPct val="100000"/>
                        </a:lnSpc>
                        <a:spcBef>
                          <a:spcPct val="0"/>
                        </a:spcBef>
                        <a:spcAft>
                          <a:spcPct val="0"/>
                        </a:spcAft>
                        <a:buClrTx/>
                        <a:buSzTx/>
                        <a:buFontTx/>
                        <a:buNone/>
                        <a:tabLst/>
                      </a:pPr>
                      <a:r>
                        <a:rPr kumimoji="0" lang="en-GB" sz="2200" b="0" i="0" u="none" strike="noStrike" cap="none" normalizeH="0" baseline="0" smtClean="0">
                          <a:ln>
                            <a:noFill/>
                          </a:ln>
                          <a:solidFill>
                            <a:schemeClr val="tx1"/>
                          </a:solidFill>
                          <a:effectLst/>
                          <a:latin typeface="Times New Roman" pitchFamily="18" charset="0"/>
                          <a:cs typeface="Arial" charset="0"/>
                        </a:rPr>
                        <a:t>1</a:t>
                      </a:r>
                      <a:endParaRPr kumimoji="0" lang="en-GB" sz="22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265113">
                <a:tc>
                  <a:txBody>
                    <a:bodyPr/>
                    <a:lstStyle/>
                    <a:p>
                      <a:pPr marL="230188" marR="0" lvl="0" indent="-230188" algn="l" defTabSz="914400" rtl="0" eaLnBrk="1" fontAlgn="b" latinLnBrk="0" hangingPunct="1">
                        <a:lnSpc>
                          <a:spcPct val="100000"/>
                        </a:lnSpc>
                        <a:spcBef>
                          <a:spcPct val="0"/>
                        </a:spcBef>
                        <a:spcAft>
                          <a:spcPct val="0"/>
                        </a:spcAft>
                        <a:buClrTx/>
                        <a:buSzTx/>
                        <a:buFontTx/>
                        <a:buNone/>
                        <a:tabLst/>
                      </a:pPr>
                      <a:r>
                        <a:rPr kumimoji="0" lang="en-GB" sz="2200" b="0" i="0" u="none" strike="noStrike" cap="none" normalizeH="0" baseline="0" smtClean="0">
                          <a:ln>
                            <a:noFill/>
                          </a:ln>
                          <a:solidFill>
                            <a:schemeClr val="tx1"/>
                          </a:solidFill>
                          <a:effectLst/>
                          <a:latin typeface="Times New Roman" pitchFamily="18" charset="0"/>
                          <a:cs typeface="Arial" charset="0"/>
                        </a:rPr>
                        <a:t>United Arab Emirates</a:t>
                      </a:r>
                      <a:endParaRPr kumimoji="0" lang="en-GB" sz="22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230188" marR="0" lvl="0" indent="-230188" algn="r" defTabSz="914400" rtl="0" eaLnBrk="1" fontAlgn="b" latinLnBrk="0" hangingPunct="1">
                        <a:lnSpc>
                          <a:spcPct val="100000"/>
                        </a:lnSpc>
                        <a:spcBef>
                          <a:spcPct val="0"/>
                        </a:spcBef>
                        <a:spcAft>
                          <a:spcPct val="0"/>
                        </a:spcAft>
                        <a:buClrTx/>
                        <a:buSzTx/>
                        <a:buFontTx/>
                        <a:buNone/>
                        <a:tabLst/>
                      </a:pPr>
                      <a:r>
                        <a:rPr kumimoji="0" lang="en-GB" sz="2200" b="0" i="0" u="none" strike="noStrike" cap="none" normalizeH="0" baseline="0" smtClean="0">
                          <a:ln>
                            <a:noFill/>
                          </a:ln>
                          <a:solidFill>
                            <a:schemeClr val="tx1"/>
                          </a:solidFill>
                          <a:effectLst/>
                          <a:latin typeface="Times New Roman" pitchFamily="18" charset="0"/>
                        </a:rPr>
                        <a:t>3</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265113">
                <a:tc>
                  <a:txBody>
                    <a:bodyPr/>
                    <a:lstStyle/>
                    <a:p>
                      <a:pPr marL="230188" marR="0" lvl="0" indent="-230188" algn="l" defTabSz="914400" rtl="0" eaLnBrk="1" fontAlgn="b" latinLnBrk="0" hangingPunct="1">
                        <a:lnSpc>
                          <a:spcPct val="100000"/>
                        </a:lnSpc>
                        <a:spcBef>
                          <a:spcPct val="0"/>
                        </a:spcBef>
                        <a:spcAft>
                          <a:spcPct val="0"/>
                        </a:spcAft>
                        <a:buClrTx/>
                        <a:buSzTx/>
                        <a:buFontTx/>
                        <a:buNone/>
                        <a:tabLst/>
                      </a:pPr>
                      <a:r>
                        <a:rPr kumimoji="0" lang="en-GB" sz="2200" b="0" i="0" u="none" strike="noStrike" cap="none" normalizeH="0" baseline="0" smtClean="0">
                          <a:ln>
                            <a:noFill/>
                          </a:ln>
                          <a:solidFill>
                            <a:schemeClr val="tx1"/>
                          </a:solidFill>
                          <a:effectLst/>
                          <a:latin typeface="Times New Roman" pitchFamily="18" charset="0"/>
                          <a:cs typeface="Arial" charset="0"/>
                        </a:rPr>
                        <a:t>United States                </a:t>
                      </a:r>
                      <a:endParaRPr kumimoji="0" lang="en-GB" sz="22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cap="flat">
                      <a:noFill/>
                    </a:lnB>
                    <a:lnTlToBr>
                      <a:noFill/>
                    </a:lnTlToBr>
                    <a:lnBlToTr>
                      <a:noFill/>
                    </a:lnBlToTr>
                    <a:noFill/>
                  </a:tcPr>
                </a:tc>
                <a:tc>
                  <a:txBody>
                    <a:bodyPr/>
                    <a:lstStyle/>
                    <a:p>
                      <a:pPr marL="230188" marR="0" lvl="0" indent="-230188" algn="r" defTabSz="914400" rtl="0" eaLnBrk="1" fontAlgn="b"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Times New Roman" pitchFamily="18" charset="0"/>
                          <a:cs typeface="Arial" charset="0"/>
                        </a:rPr>
                        <a:t>2</a:t>
                      </a:r>
                      <a:endParaRPr kumimoji="0" lang="en-GB" sz="22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04"/>
                  </a:ext>
                </a:extLst>
              </a:tr>
            </a:tbl>
          </a:graphicData>
        </a:graphic>
      </p:graphicFrame>
      <p:graphicFrame>
        <p:nvGraphicFramePr>
          <p:cNvPr id="80912" name="Object 275"/>
          <p:cNvGraphicFramePr>
            <a:graphicFrameLocks noGrp="1" noChangeAspect="1"/>
          </p:cNvGraphicFramePr>
          <p:nvPr>
            <p:ph sz="quarter" idx="4"/>
          </p:nvPr>
        </p:nvGraphicFramePr>
        <p:xfrm>
          <a:off x="4724400" y="2209800"/>
          <a:ext cx="3924300" cy="2057400"/>
        </p:xfrm>
        <a:graphic>
          <a:graphicData uri="http://schemas.openxmlformats.org/presentationml/2006/ole">
            <p:oleObj spid="_x0000_s80912" r:id="rId3" imgW="3926164" imgH="2054530" progId="Excel.Chart.8">
              <p:embed/>
            </p:oleObj>
          </a:graphicData>
        </a:graphic>
      </p:graphicFrame>
      <p:sp>
        <p:nvSpPr>
          <p:cNvPr id="80913" name="Text Box 88"/>
          <p:cNvSpPr txBox="1">
            <a:spLocks noChangeArrowheads="1"/>
          </p:cNvSpPr>
          <p:nvPr/>
        </p:nvSpPr>
        <p:spPr bwMode="auto">
          <a:xfrm>
            <a:off x="6172200" y="1676400"/>
            <a:ext cx="2819400" cy="457200"/>
          </a:xfrm>
          <a:prstGeom prst="rect">
            <a:avLst/>
          </a:prstGeom>
          <a:noFill/>
          <a:ln w="9525">
            <a:noFill/>
            <a:miter lim="800000"/>
            <a:headEnd/>
            <a:tailEnd/>
          </a:ln>
        </p:spPr>
        <p:txBody>
          <a:bodyPr>
            <a:spAutoFit/>
          </a:bodyPr>
          <a:lstStyle/>
          <a:p>
            <a:pPr algn="ctr">
              <a:spcBef>
                <a:spcPct val="50000"/>
              </a:spcBef>
            </a:pPr>
            <a:endParaRPr lang="en-US" altLang="en-US" sz="2400">
              <a:latin typeface="Times New Roman" pitchFamily="18" charset="0"/>
            </a:endParaRPr>
          </a:p>
        </p:txBody>
      </p:sp>
      <p:sp>
        <p:nvSpPr>
          <p:cNvPr id="80914" name="Text Box 91"/>
          <p:cNvSpPr txBox="1">
            <a:spLocks noChangeArrowheads="1"/>
          </p:cNvSpPr>
          <p:nvPr/>
        </p:nvSpPr>
        <p:spPr bwMode="auto">
          <a:xfrm>
            <a:off x="4724400" y="6096000"/>
            <a:ext cx="2667000" cy="519113"/>
          </a:xfrm>
          <a:prstGeom prst="rect">
            <a:avLst/>
          </a:prstGeom>
          <a:noFill/>
          <a:ln w="9525">
            <a:noFill/>
            <a:miter lim="800000"/>
            <a:headEnd/>
            <a:tailEnd/>
          </a:ln>
        </p:spPr>
        <p:txBody>
          <a:bodyPr>
            <a:spAutoFit/>
          </a:bodyPr>
          <a:lstStyle/>
          <a:p>
            <a:pPr algn="ctr">
              <a:spcBef>
                <a:spcPct val="50000"/>
              </a:spcBef>
            </a:pPr>
            <a:r>
              <a:rPr lang="en-US" altLang="en-US" sz="2800" b="1">
                <a:solidFill>
                  <a:schemeClr val="accent2"/>
                </a:solidFill>
                <a:latin typeface="Times New Roman" pitchFamily="18" charset="0"/>
              </a:rPr>
              <a:t>TOTAL - 22</a:t>
            </a:r>
          </a:p>
        </p:txBody>
      </p:sp>
      <p:sp>
        <p:nvSpPr>
          <p:cNvPr id="80915" name="Rectangle 92"/>
          <p:cNvSpPr>
            <a:spLocks noChangeArrowheads="1"/>
          </p:cNvSpPr>
          <p:nvPr/>
        </p:nvSpPr>
        <p:spPr bwMode="auto">
          <a:xfrm>
            <a:off x="2057400" y="0"/>
            <a:ext cx="5029200" cy="1752600"/>
          </a:xfrm>
          <a:prstGeom prst="rect">
            <a:avLst/>
          </a:prstGeom>
          <a:noFill/>
          <a:ln w="9525">
            <a:noFill/>
            <a:miter lim="800000"/>
            <a:headEnd/>
            <a:tailEnd/>
          </a:ln>
        </p:spPr>
        <p:txBody>
          <a:bodyPr/>
          <a:lstStyle/>
          <a:p>
            <a:pPr eaLnBrk="1" hangingPunct="1"/>
            <a:r>
              <a:rPr lang="en-US" altLang="en-US" sz="2100" b="1">
                <a:solidFill>
                  <a:schemeClr val="tx2"/>
                </a:solidFill>
              </a:rPr>
              <a:t>MEMBERS OUTSIDE INDIA</a:t>
            </a:r>
            <a:r>
              <a:rPr lang="en-US" altLang="en-US" sz="2100" b="1" u="sng">
                <a:solidFill>
                  <a:schemeClr val="tx2"/>
                </a:solidFill>
              </a:rPr>
              <a:t/>
            </a:r>
            <a:br>
              <a:rPr lang="en-US" altLang="en-US" sz="2100" b="1" u="sng">
                <a:solidFill>
                  <a:schemeClr val="tx2"/>
                </a:solidFill>
              </a:rPr>
            </a:br>
            <a:r>
              <a:rPr lang="en-US" altLang="en-US" sz="1500" b="1">
                <a:solidFill>
                  <a:schemeClr val="tx2"/>
                </a:solidFill>
              </a:rPr>
              <a:t>as on 27.08.2019</a:t>
            </a:r>
          </a:p>
        </p:txBody>
      </p:sp>
      <p:graphicFrame>
        <p:nvGraphicFramePr>
          <p:cNvPr id="80916" name="Object 276"/>
          <p:cNvGraphicFramePr>
            <a:graphicFrameLocks noGrp="1" noChangeAspect="1"/>
          </p:cNvGraphicFramePr>
          <p:nvPr>
            <p:ph sz="quarter" idx="3"/>
          </p:nvPr>
        </p:nvGraphicFramePr>
        <p:xfrm>
          <a:off x="4572000" y="1982788"/>
          <a:ext cx="4572000" cy="3271837"/>
        </p:xfrm>
        <a:graphic>
          <a:graphicData uri="http://schemas.openxmlformats.org/presentationml/2006/ole">
            <p:oleObj spid="_x0000_s80916" name="Chart" r:id="rId4" imgW="4572396" imgH="3273836" progId="Excel.Chart.8">
              <p:embed/>
            </p:oleObj>
          </a:graphicData>
        </a:graphic>
      </p:graphicFrame>
    </p:spTree>
  </p:cSld>
  <p:clrMapOvr>
    <a:masterClrMapping/>
  </p:clrMapOvr>
  <p:transition>
    <p:comb/>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58"/>
          <p:cNvSpPr>
            <a:spLocks noGrp="1" noChangeArrowheads="1"/>
          </p:cNvSpPr>
          <p:nvPr>
            <p:ph type="title"/>
          </p:nvPr>
        </p:nvSpPr>
        <p:spPr>
          <a:noFill/>
        </p:spPr>
        <p:txBody>
          <a:bodyPr anchor="ctr" anchorCtr="1"/>
          <a:lstStyle/>
          <a:p>
            <a:pPr eaLnBrk="1" hangingPunct="1"/>
            <a:r>
              <a:rPr lang="en-US" altLang="en-US" sz="2500" b="1" smtClean="0"/>
              <a:t>Subject-Wise Member Libraries</a:t>
            </a:r>
            <a:r>
              <a:rPr lang="en-US" altLang="en-US" sz="4200" b="1" u="sng" smtClean="0"/>
              <a:t/>
            </a:r>
            <a:br>
              <a:rPr lang="en-US" altLang="en-US" sz="4200" b="1" u="sng" smtClean="0"/>
            </a:br>
            <a:r>
              <a:rPr lang="en-US" altLang="en-US" sz="1700" b="1" smtClean="0"/>
              <a:t>as on 27.08.2019</a:t>
            </a:r>
          </a:p>
        </p:txBody>
      </p:sp>
      <p:graphicFrame>
        <p:nvGraphicFramePr>
          <p:cNvPr id="229480" name="Group 104"/>
          <p:cNvGraphicFramePr>
            <a:graphicFrameLocks noGrp="1"/>
          </p:cNvGraphicFramePr>
          <p:nvPr>
            <p:ph sz="half" idx="1"/>
          </p:nvPr>
        </p:nvGraphicFramePr>
        <p:xfrm>
          <a:off x="566738" y="1752600"/>
          <a:ext cx="4386262" cy="4267200"/>
        </p:xfrm>
        <a:graphic>
          <a:graphicData uri="http://schemas.openxmlformats.org/drawingml/2006/table">
            <a:tbl>
              <a:tblPr/>
              <a:tblGrid>
                <a:gridCol w="3325812">
                  <a:extLst>
                    <a:ext uri="{9D8B030D-6E8A-4147-A177-3AD203B41FA5}">
                      <a16:colId xmlns:a16="http://schemas.microsoft.com/office/drawing/2014/main" xmlns="" val="20000"/>
                    </a:ext>
                  </a:extLst>
                </a:gridCol>
                <a:gridCol w="1060450">
                  <a:extLst>
                    <a:ext uri="{9D8B030D-6E8A-4147-A177-3AD203B41FA5}">
                      <a16:colId xmlns:a16="http://schemas.microsoft.com/office/drawing/2014/main" xmlns="" val="20001"/>
                    </a:ext>
                  </a:extLst>
                </a:gridCol>
              </a:tblGrid>
              <a:tr h="14097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pPr>
                      <a:r>
                        <a:rPr kumimoji="0" lang="en-US" sz="2600" b="1" i="0" u="none" strike="noStrike" cap="none" normalizeH="0" baseline="0" dirty="0" smtClean="0">
                          <a:ln>
                            <a:noFill/>
                          </a:ln>
                          <a:solidFill>
                            <a:schemeClr val="tx1"/>
                          </a:solidFill>
                          <a:effectLst/>
                          <a:latin typeface="Verdana" pitchFamily="34" charset="0"/>
                        </a:rPr>
                        <a:t>Science and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dirty="0" smtClean="0">
                          <a:ln>
                            <a:noFill/>
                          </a:ln>
                          <a:solidFill>
                            <a:schemeClr val="tx1"/>
                          </a:solidFill>
                          <a:effectLst/>
                          <a:latin typeface="Verdana" pitchFamily="34" charset="0"/>
                        </a:rPr>
                        <a:t>  Technology</a:t>
                      </a:r>
                    </a:p>
                  </a:txBody>
                  <a:tcPr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Verdana" pitchFamily="34" charset="0"/>
                        </a:rPr>
                        <a:t>6112</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7810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pPr>
                      <a:r>
                        <a:rPr kumimoji="0" lang="en-US" sz="2600" b="1" i="0" u="none" strike="noStrike" cap="none" normalizeH="0" baseline="0" smtClean="0">
                          <a:ln>
                            <a:noFill/>
                          </a:ln>
                          <a:solidFill>
                            <a:schemeClr val="tx1"/>
                          </a:solidFill>
                          <a:effectLst/>
                          <a:latin typeface="Verdana" pitchFamily="34" charset="0"/>
                        </a:rPr>
                        <a:t>Social Science</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Verdana" pitchFamily="34" charset="0"/>
                        </a:rPr>
                        <a:t>177</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8921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pPr>
                      <a:r>
                        <a:rPr kumimoji="0" lang="en-US" sz="2600" b="1" i="0" u="none" strike="noStrike" cap="none" normalizeH="0" baseline="0" dirty="0" smtClean="0">
                          <a:ln>
                            <a:noFill/>
                          </a:ln>
                          <a:solidFill>
                            <a:schemeClr val="tx1"/>
                          </a:solidFill>
                          <a:effectLst/>
                          <a:latin typeface="Verdana" pitchFamily="34" charset="0"/>
                        </a:rPr>
                        <a:t>Humanities</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Verdana" pitchFamily="34" charset="0"/>
                        </a:rPr>
                        <a:t>30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11842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pPr>
                      <a:r>
                        <a:rPr kumimoji="0" lang="en-US" sz="2600" b="1" i="0" u="none" strike="noStrike" cap="none" normalizeH="0" baseline="0" dirty="0" smtClean="0">
                          <a:ln>
                            <a:noFill/>
                          </a:ln>
                          <a:solidFill>
                            <a:schemeClr val="tx1"/>
                          </a:solidFill>
                          <a:effectLst/>
                          <a:latin typeface="Verdana" pitchFamily="34" charset="0"/>
                        </a:rPr>
                        <a:t>General</a:t>
                      </a: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Verdana" pitchFamily="34" charset="0"/>
                        </a:rPr>
                        <a:t>423</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81932" name="Text Box 78"/>
          <p:cNvSpPr txBox="1">
            <a:spLocks noChangeArrowheads="1"/>
          </p:cNvSpPr>
          <p:nvPr/>
        </p:nvSpPr>
        <p:spPr bwMode="auto">
          <a:xfrm>
            <a:off x="1050925" y="2784475"/>
            <a:ext cx="184150" cy="457200"/>
          </a:xfrm>
          <a:prstGeom prst="rect">
            <a:avLst/>
          </a:prstGeom>
          <a:noFill/>
          <a:ln w="9525">
            <a:noFill/>
            <a:miter lim="800000"/>
            <a:headEnd/>
            <a:tailEnd/>
          </a:ln>
        </p:spPr>
        <p:txBody>
          <a:bodyPr wrap="none">
            <a:spAutoFit/>
          </a:bodyPr>
          <a:lstStyle/>
          <a:p>
            <a:pPr algn="ctr"/>
            <a:endParaRPr lang="en-US" altLang="en-US" sz="2400">
              <a:latin typeface="Times New Roman" pitchFamily="18" charset="0"/>
            </a:endParaRPr>
          </a:p>
        </p:txBody>
      </p:sp>
      <p:sp>
        <p:nvSpPr>
          <p:cNvPr id="81933" name="Text Box 96"/>
          <p:cNvSpPr txBox="1">
            <a:spLocks noChangeArrowheads="1"/>
          </p:cNvSpPr>
          <p:nvPr/>
        </p:nvSpPr>
        <p:spPr bwMode="auto">
          <a:xfrm>
            <a:off x="1600200" y="6172200"/>
            <a:ext cx="2667000" cy="461963"/>
          </a:xfrm>
          <a:prstGeom prst="rect">
            <a:avLst/>
          </a:prstGeom>
          <a:noFill/>
          <a:ln w="9525">
            <a:noFill/>
            <a:miter lim="800000"/>
            <a:headEnd/>
            <a:tailEnd/>
          </a:ln>
        </p:spPr>
        <p:txBody>
          <a:bodyPr>
            <a:spAutoFit/>
          </a:bodyPr>
          <a:lstStyle/>
          <a:p>
            <a:pPr algn="ctr">
              <a:spcBef>
                <a:spcPct val="50000"/>
              </a:spcBef>
            </a:pPr>
            <a:r>
              <a:rPr lang="en-US" altLang="en-US" sz="2400" b="1">
                <a:solidFill>
                  <a:schemeClr val="accent2"/>
                </a:solidFill>
                <a:latin typeface="Times New Roman" pitchFamily="18" charset="0"/>
              </a:rPr>
              <a:t>TOTAL - 6742</a:t>
            </a:r>
          </a:p>
        </p:txBody>
      </p:sp>
      <p:graphicFrame>
        <p:nvGraphicFramePr>
          <p:cNvPr id="81934" name="Object 101"/>
          <p:cNvGraphicFramePr>
            <a:graphicFrameLocks noGrp="1" noChangeAspect="1"/>
          </p:cNvGraphicFramePr>
          <p:nvPr>
            <p:ph sz="half" idx="2"/>
          </p:nvPr>
        </p:nvGraphicFramePr>
        <p:xfrm>
          <a:off x="7696200" y="2438400"/>
          <a:ext cx="6988175" cy="4200525"/>
        </p:xfrm>
        <a:graphic>
          <a:graphicData uri="http://schemas.openxmlformats.org/presentationml/2006/ole">
            <p:oleObj spid="_x0000_s81934" name="Chart" r:id="rId4" imgW="6992718" imgH="4206605" progId="Excel.Chart.8">
              <p:embed/>
            </p:oleObj>
          </a:graphicData>
        </a:graphic>
      </p:graphicFrame>
    </p:spTree>
  </p:cSld>
  <p:clrMapOvr>
    <a:masterClrMapping/>
  </p:clrMapOvr>
  <p:transition>
    <p:comb/>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56"/>
          <p:cNvSpPr>
            <a:spLocks noGrp="1" noChangeArrowheads="1"/>
          </p:cNvSpPr>
          <p:nvPr>
            <p:ph type="title"/>
          </p:nvPr>
        </p:nvSpPr>
        <p:spPr>
          <a:xfrm>
            <a:off x="1387475" y="336550"/>
            <a:ext cx="6299200" cy="893763"/>
          </a:xfrm>
          <a:noFill/>
        </p:spPr>
        <p:txBody>
          <a:bodyPr anchor="ctr" anchorCtr="1"/>
          <a:lstStyle/>
          <a:p>
            <a:pPr eaLnBrk="1" hangingPunct="1"/>
            <a:r>
              <a:rPr lang="en-US" altLang="en-US" sz="2100" b="1" smtClean="0"/>
              <a:t>Type-Wise Member Libraries</a:t>
            </a:r>
            <a:r>
              <a:rPr lang="en-US" altLang="en-US" sz="2100" b="1" u="sng" smtClean="0"/>
              <a:t/>
            </a:r>
            <a:br>
              <a:rPr lang="en-US" altLang="en-US" sz="2100" b="1" u="sng" smtClean="0"/>
            </a:br>
            <a:r>
              <a:rPr lang="en-US" altLang="en-US" sz="1500" b="1" smtClean="0"/>
              <a:t>as on 27.08.2019</a:t>
            </a:r>
          </a:p>
        </p:txBody>
      </p:sp>
      <p:graphicFrame>
        <p:nvGraphicFramePr>
          <p:cNvPr id="228477" name="Group 125"/>
          <p:cNvGraphicFramePr>
            <a:graphicFrameLocks noGrp="1"/>
          </p:cNvGraphicFramePr>
          <p:nvPr>
            <p:ph sz="half" idx="1"/>
          </p:nvPr>
        </p:nvGraphicFramePr>
        <p:xfrm>
          <a:off x="0" y="1676400"/>
          <a:ext cx="5334000" cy="4181475"/>
        </p:xfrm>
        <a:graphic>
          <a:graphicData uri="http://schemas.openxmlformats.org/drawingml/2006/table">
            <a:tbl>
              <a:tblPr/>
              <a:tblGrid>
                <a:gridCol w="4157663">
                  <a:extLst>
                    <a:ext uri="{9D8B030D-6E8A-4147-A177-3AD203B41FA5}">
                      <a16:colId xmlns:a16="http://schemas.microsoft.com/office/drawing/2014/main" xmlns="" val="20000"/>
                    </a:ext>
                  </a:extLst>
                </a:gridCol>
                <a:gridCol w="1176337">
                  <a:extLst>
                    <a:ext uri="{9D8B030D-6E8A-4147-A177-3AD203B41FA5}">
                      <a16:colId xmlns:a16="http://schemas.microsoft.com/office/drawing/2014/main" xmlns="" val="20001"/>
                    </a:ext>
                  </a:extLst>
                </a:gridCol>
              </a:tblGrid>
              <a:tr h="60953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pPr>
                      <a:r>
                        <a:rPr kumimoji="0" lang="en-US" sz="2200" b="1" i="0" u="none" strike="noStrike" cap="none" normalizeH="0" baseline="0" dirty="0" smtClean="0">
                          <a:ln>
                            <a:noFill/>
                          </a:ln>
                          <a:solidFill>
                            <a:schemeClr val="tx1"/>
                          </a:solidFill>
                          <a:effectLst/>
                          <a:latin typeface="Verdana" pitchFamily="34" charset="0"/>
                        </a:rPr>
                        <a:t> Academic</a:t>
                      </a:r>
                    </a:p>
                  </a:txBody>
                  <a:tcPr marT="45715" marB="45715"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1" i="0" u="none" strike="noStrike" cap="none" normalizeH="0" baseline="0" dirty="0" smtClean="0">
                          <a:ln>
                            <a:noFill/>
                          </a:ln>
                          <a:solidFill>
                            <a:schemeClr val="tx1"/>
                          </a:solidFill>
                          <a:effectLst/>
                          <a:latin typeface="Verdana" pitchFamily="34" charset="0"/>
                        </a:rPr>
                        <a:t>6265</a:t>
                      </a:r>
                    </a:p>
                  </a:txBody>
                  <a:tcPr marT="45715" marB="45715"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53334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pPr>
                      <a:r>
                        <a:rPr kumimoji="0" lang="en-US" sz="2200" b="1" i="0" u="none" strike="noStrike" cap="none" normalizeH="0" baseline="0" dirty="0" smtClean="0">
                          <a:ln>
                            <a:noFill/>
                          </a:ln>
                          <a:solidFill>
                            <a:schemeClr val="tx1"/>
                          </a:solidFill>
                          <a:effectLst/>
                          <a:latin typeface="Verdana" pitchFamily="34" charset="0"/>
                        </a:rPr>
                        <a:t> Research/Special</a:t>
                      </a:r>
                    </a:p>
                  </a:txBody>
                  <a:tcPr marT="45715" marB="45715"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1" i="0" u="none" strike="noStrike" cap="none" normalizeH="0" baseline="0" dirty="0" smtClean="0">
                          <a:ln>
                            <a:noFill/>
                          </a:ln>
                          <a:solidFill>
                            <a:schemeClr val="tx1"/>
                          </a:solidFill>
                          <a:effectLst/>
                          <a:latin typeface="Verdana" pitchFamily="34" charset="0"/>
                        </a:rPr>
                        <a:t>343</a:t>
                      </a:r>
                    </a:p>
                  </a:txBody>
                  <a:tcPr marT="45715" marB="45715"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53334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pPr>
                      <a:r>
                        <a:rPr kumimoji="0" lang="en-US" sz="2200" b="1" i="0" u="none" strike="noStrike" cap="none" normalizeH="0" baseline="0" dirty="0" smtClean="0">
                          <a:ln>
                            <a:noFill/>
                          </a:ln>
                          <a:solidFill>
                            <a:schemeClr val="tx1"/>
                          </a:solidFill>
                          <a:effectLst/>
                          <a:latin typeface="Verdana" pitchFamily="34" charset="0"/>
                        </a:rPr>
                        <a:t> Public Libraries</a:t>
                      </a:r>
                    </a:p>
                  </a:txBody>
                  <a:tcPr marT="45715" marB="45715"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1" i="0" u="none" strike="noStrike" cap="none" normalizeH="0" baseline="0" dirty="0" smtClean="0">
                          <a:ln>
                            <a:noFill/>
                          </a:ln>
                          <a:solidFill>
                            <a:schemeClr val="tx1"/>
                          </a:solidFill>
                          <a:effectLst/>
                          <a:latin typeface="Verdana" pitchFamily="34" charset="0"/>
                        </a:rPr>
                        <a:t>15</a:t>
                      </a:r>
                    </a:p>
                  </a:txBody>
                  <a:tcPr marT="45715" marB="45715"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82904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pPr>
                      <a:r>
                        <a:rPr kumimoji="0" lang="en-US" sz="2200" b="1" i="0" u="none" strike="noStrike" cap="none" normalizeH="0" baseline="0" dirty="0" smtClean="0">
                          <a:ln>
                            <a:noFill/>
                          </a:ln>
                          <a:solidFill>
                            <a:schemeClr val="tx1"/>
                          </a:solidFill>
                          <a:effectLst/>
                          <a:latin typeface="Verdana" pitchFamily="34" charset="0"/>
                        </a:rPr>
                        <a:t> Government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1" i="0" u="none" strike="noStrike" cap="none" normalizeH="0" baseline="0" dirty="0" smtClean="0">
                          <a:ln>
                            <a:noFill/>
                          </a:ln>
                          <a:solidFill>
                            <a:schemeClr val="tx1"/>
                          </a:solidFill>
                          <a:effectLst/>
                          <a:latin typeface="Verdana" pitchFamily="34" charset="0"/>
                        </a:rPr>
                        <a:t>    Libraries</a:t>
                      </a:r>
                    </a:p>
                  </a:txBody>
                  <a:tcPr marT="45715" marB="45715"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1" i="0" u="none" strike="noStrike" cap="none" normalizeH="0" baseline="0" dirty="0" smtClean="0">
                          <a:ln>
                            <a:noFill/>
                          </a:ln>
                          <a:solidFill>
                            <a:schemeClr val="tx1"/>
                          </a:solidFill>
                          <a:effectLst/>
                          <a:latin typeface="Verdana" pitchFamily="34" charset="0"/>
                        </a:rPr>
                        <a:t>44</a:t>
                      </a:r>
                    </a:p>
                  </a:txBody>
                  <a:tcPr marT="45715" marB="45715"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106668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pPr>
                      <a:r>
                        <a:rPr kumimoji="0" lang="en-US" sz="2200" b="1" i="0" u="none" strike="noStrike" cap="none" normalizeH="0" baseline="0" dirty="0" smtClean="0">
                          <a:ln>
                            <a:noFill/>
                          </a:ln>
                          <a:solidFill>
                            <a:schemeClr val="tx1"/>
                          </a:solidFill>
                          <a:effectLst/>
                          <a:latin typeface="Verdana" pitchFamily="34" charset="0"/>
                        </a:rPr>
                        <a:t> </a:t>
                      </a:r>
                      <a:r>
                        <a:rPr kumimoji="0" lang="en-US" sz="2000" b="1" i="0" u="none" strike="noStrike" cap="none" normalizeH="0" baseline="0" dirty="0" smtClean="0">
                          <a:ln>
                            <a:noFill/>
                          </a:ln>
                          <a:solidFill>
                            <a:schemeClr val="tx1"/>
                          </a:solidFill>
                          <a:effectLst/>
                          <a:latin typeface="Verdana" pitchFamily="34" charset="0"/>
                        </a:rPr>
                        <a:t>Libraries of Diplomatic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Verdana" pitchFamily="34" charset="0"/>
                        </a:rPr>
                        <a:t>   Missions/UN Agency</a:t>
                      </a:r>
                    </a:p>
                  </a:txBody>
                  <a:tcPr marT="45715" marB="45715"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1" i="0" u="none" strike="noStrike" cap="none" normalizeH="0" baseline="0" dirty="0" smtClean="0">
                          <a:ln>
                            <a:noFill/>
                          </a:ln>
                          <a:solidFill>
                            <a:schemeClr val="tx1"/>
                          </a:solidFill>
                          <a:effectLst/>
                          <a:latin typeface="Verdana" pitchFamily="34" charset="0"/>
                        </a:rPr>
                        <a:t>8</a:t>
                      </a:r>
                    </a:p>
                  </a:txBody>
                  <a:tcPr marT="45715" marB="45715"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60953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Char char="o"/>
                        <a:tabLst/>
                      </a:pPr>
                      <a:r>
                        <a:rPr kumimoji="0" lang="en-US" sz="2200" b="1" i="0" u="none" strike="noStrike" cap="none" normalizeH="0" baseline="0" dirty="0" smtClean="0">
                          <a:ln>
                            <a:noFill/>
                          </a:ln>
                          <a:solidFill>
                            <a:schemeClr val="tx1"/>
                          </a:solidFill>
                          <a:effectLst/>
                          <a:latin typeface="Verdana" pitchFamily="34" charset="0"/>
                        </a:rPr>
                        <a:t> Miscellaneous/Trusts</a:t>
                      </a:r>
                    </a:p>
                  </a:txBody>
                  <a:tcPr marT="45715" marB="45715"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1" i="0" u="none" strike="noStrike" cap="none" normalizeH="0" baseline="0" dirty="0" smtClean="0">
                          <a:ln>
                            <a:noFill/>
                          </a:ln>
                          <a:solidFill>
                            <a:schemeClr val="tx1"/>
                          </a:solidFill>
                          <a:effectLst/>
                          <a:latin typeface="Verdana" pitchFamily="34" charset="0"/>
                        </a:rPr>
                        <a:t>67</a:t>
                      </a:r>
                    </a:p>
                  </a:txBody>
                  <a:tcPr marT="45715" marB="45715"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83984" name="Text Box 80"/>
          <p:cNvSpPr txBox="1">
            <a:spLocks noChangeArrowheads="1"/>
          </p:cNvSpPr>
          <p:nvPr/>
        </p:nvSpPr>
        <p:spPr bwMode="auto">
          <a:xfrm>
            <a:off x="1050925" y="2784475"/>
            <a:ext cx="184150" cy="457200"/>
          </a:xfrm>
          <a:prstGeom prst="rect">
            <a:avLst/>
          </a:prstGeom>
          <a:noFill/>
          <a:ln w="9525">
            <a:noFill/>
            <a:miter lim="800000"/>
            <a:headEnd/>
            <a:tailEnd/>
          </a:ln>
        </p:spPr>
        <p:txBody>
          <a:bodyPr wrap="none">
            <a:spAutoFit/>
          </a:bodyPr>
          <a:lstStyle/>
          <a:p>
            <a:pPr algn="ctr"/>
            <a:endParaRPr lang="en-US" altLang="en-US" sz="2400">
              <a:latin typeface="Times New Roman" pitchFamily="18" charset="0"/>
            </a:endParaRPr>
          </a:p>
        </p:txBody>
      </p:sp>
      <p:sp>
        <p:nvSpPr>
          <p:cNvPr id="83985" name="Text Box 105"/>
          <p:cNvSpPr txBox="1">
            <a:spLocks noChangeArrowheads="1"/>
          </p:cNvSpPr>
          <p:nvPr/>
        </p:nvSpPr>
        <p:spPr bwMode="auto">
          <a:xfrm>
            <a:off x="1600200" y="6172200"/>
            <a:ext cx="2667000" cy="461963"/>
          </a:xfrm>
          <a:prstGeom prst="rect">
            <a:avLst/>
          </a:prstGeom>
          <a:noFill/>
          <a:ln w="9525">
            <a:noFill/>
            <a:miter lim="800000"/>
            <a:headEnd/>
            <a:tailEnd/>
          </a:ln>
        </p:spPr>
        <p:txBody>
          <a:bodyPr>
            <a:spAutoFit/>
          </a:bodyPr>
          <a:lstStyle/>
          <a:p>
            <a:pPr algn="ctr">
              <a:spcBef>
                <a:spcPct val="50000"/>
              </a:spcBef>
            </a:pPr>
            <a:r>
              <a:rPr lang="en-US" altLang="en-US" sz="2400" b="1">
                <a:solidFill>
                  <a:schemeClr val="accent2"/>
                </a:solidFill>
                <a:latin typeface="Times New Roman" pitchFamily="18" charset="0"/>
              </a:rPr>
              <a:t>TOTAL - 6742</a:t>
            </a:r>
          </a:p>
        </p:txBody>
      </p:sp>
      <p:graphicFrame>
        <p:nvGraphicFramePr>
          <p:cNvPr id="7" name="Chart 6"/>
          <p:cNvGraphicFramePr>
            <a:graphicFrameLocks/>
          </p:cNvGraphicFramePr>
          <p:nvPr/>
        </p:nvGraphicFramePr>
        <p:xfrm>
          <a:off x="5410200" y="1600200"/>
          <a:ext cx="35814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comb/>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1143000" y="228600"/>
            <a:ext cx="6934200" cy="519113"/>
          </a:xfrm>
          <a:prstGeom prst="rect">
            <a:avLst/>
          </a:prstGeom>
          <a:noFill/>
          <a:ln w="9525">
            <a:noFill/>
            <a:miter lim="800000"/>
            <a:headEnd/>
            <a:tailEnd/>
          </a:ln>
        </p:spPr>
        <p:txBody>
          <a:bodyPr>
            <a:spAutoFit/>
          </a:bodyPr>
          <a:lstStyle/>
          <a:p>
            <a:pPr algn="ctr">
              <a:spcBef>
                <a:spcPct val="50000"/>
              </a:spcBef>
            </a:pPr>
            <a:r>
              <a:rPr lang="en-US" altLang="en-US" sz="2800" b="1">
                <a:latin typeface="Arial" charset="0"/>
                <a:cs typeface="Arial" charset="0"/>
              </a:rPr>
              <a:t>GROWTH OF DELNET MEMBERSHIP</a:t>
            </a:r>
          </a:p>
        </p:txBody>
      </p:sp>
      <p:sp>
        <p:nvSpPr>
          <p:cNvPr id="84995" name="Text Box 9"/>
          <p:cNvSpPr txBox="1">
            <a:spLocks noChangeArrowheads="1"/>
          </p:cNvSpPr>
          <p:nvPr/>
        </p:nvSpPr>
        <p:spPr bwMode="auto">
          <a:xfrm>
            <a:off x="1143000" y="228600"/>
            <a:ext cx="6934200" cy="519113"/>
          </a:xfrm>
          <a:prstGeom prst="rect">
            <a:avLst/>
          </a:prstGeom>
          <a:noFill/>
          <a:ln w="9525">
            <a:noFill/>
            <a:miter lim="800000"/>
            <a:headEnd/>
            <a:tailEnd/>
          </a:ln>
        </p:spPr>
        <p:txBody>
          <a:bodyPr>
            <a:spAutoFit/>
          </a:bodyPr>
          <a:lstStyle/>
          <a:p>
            <a:pPr algn="ctr">
              <a:spcBef>
                <a:spcPct val="50000"/>
              </a:spcBef>
            </a:pPr>
            <a:r>
              <a:rPr lang="en-US" altLang="en-US" sz="2800" b="1">
                <a:latin typeface="Arial" charset="0"/>
                <a:cs typeface="Arial" charset="0"/>
              </a:rPr>
              <a:t>GROWTH OF DELNET MEMBERSHIP</a:t>
            </a:r>
          </a:p>
        </p:txBody>
      </p:sp>
      <p:sp>
        <p:nvSpPr>
          <p:cNvPr id="84996" name="Rectangle 32"/>
          <p:cNvSpPr>
            <a:spLocks noGrp="1" noChangeArrowheads="1"/>
          </p:cNvSpPr>
          <p:nvPr>
            <p:ph type="title"/>
          </p:nvPr>
        </p:nvSpPr>
        <p:spPr/>
        <p:txBody>
          <a:bodyPr/>
          <a:lstStyle/>
          <a:p>
            <a:pPr eaLnBrk="1" hangingPunct="1"/>
            <a:endParaRPr lang="en-US" altLang="en-US" smtClean="0"/>
          </a:p>
        </p:txBody>
      </p:sp>
      <p:graphicFrame>
        <p:nvGraphicFramePr>
          <p:cNvPr id="84997" name="Object 19"/>
          <p:cNvGraphicFramePr>
            <a:graphicFrameLocks noGrp="1" noChangeAspect="1"/>
          </p:cNvGraphicFramePr>
          <p:nvPr>
            <p:ph sz="quarter" idx="2"/>
          </p:nvPr>
        </p:nvGraphicFramePr>
        <p:xfrm>
          <a:off x="4641850" y="1905000"/>
          <a:ext cx="3925888" cy="1755775"/>
        </p:xfrm>
        <a:graphic>
          <a:graphicData uri="http://schemas.openxmlformats.org/presentationml/2006/ole">
            <p:oleObj spid="_x0000_s84997" r:id="rId3" imgW="3926164" imgH="1755800" progId="Excel.Chart.8">
              <p:embed/>
            </p:oleObj>
          </a:graphicData>
        </a:graphic>
      </p:graphicFrame>
      <p:graphicFrame>
        <p:nvGraphicFramePr>
          <p:cNvPr id="8" name="Content Placeholder 7"/>
          <p:cNvGraphicFramePr>
            <a:graphicFrameLocks noGrp="1"/>
          </p:cNvGraphicFramePr>
          <p:nvPr>
            <p:ph sz="half" idx="1"/>
          </p:nvPr>
        </p:nvGraphicFramePr>
        <p:xfrm>
          <a:off x="566738" y="1752600"/>
          <a:ext cx="8001000" cy="4267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altLang="en-US" smtClean="0"/>
          </a:p>
        </p:txBody>
      </p:sp>
      <p:sp>
        <p:nvSpPr>
          <p:cNvPr id="11267" name="Rectangle 3"/>
          <p:cNvSpPr>
            <a:spLocks noGrp="1" noChangeArrowheads="1"/>
          </p:cNvSpPr>
          <p:nvPr>
            <p:ph type="body" idx="1"/>
          </p:nvPr>
        </p:nvSpPr>
        <p:spPr>
          <a:xfrm>
            <a:off x="0" y="1676400"/>
            <a:ext cx="9144000" cy="4876800"/>
          </a:xfrm>
        </p:spPr>
        <p:txBody>
          <a:bodyPr/>
          <a:lstStyle/>
          <a:p>
            <a:pPr algn="just" eaLnBrk="1" hangingPunct="1">
              <a:lnSpc>
                <a:spcPct val="90000"/>
              </a:lnSpc>
              <a:buFont typeface="Wingdings" pitchFamily="2" charset="2"/>
              <a:buChar char="v"/>
            </a:pPr>
            <a:r>
              <a:rPr lang="en-US" altLang="ko-KR" sz="2600" smtClean="0">
                <a:latin typeface="Times New Roman" pitchFamily="18" charset="0"/>
                <a:ea typeface="굴림" charset="-127"/>
              </a:rPr>
              <a:t>The DELNET databases are accessible through the World Wide Web by the registered member libraries of DELNET and their researchers and scholars. The DELNET online servers are being connected with 11 mbps RF link.</a:t>
            </a:r>
          </a:p>
          <a:p>
            <a:pPr algn="just" eaLnBrk="1" hangingPunct="1">
              <a:lnSpc>
                <a:spcPct val="90000"/>
              </a:lnSpc>
              <a:buFont typeface="Wingdings" pitchFamily="2" charset="2"/>
              <a:buChar char="v"/>
            </a:pPr>
            <a:r>
              <a:rPr lang="en-US" altLang="ko-KR" sz="2600" smtClean="0">
                <a:latin typeface="Times New Roman" pitchFamily="18" charset="0"/>
                <a:ea typeface="굴림" charset="-127"/>
              </a:rPr>
              <a:t>Some of the databases developed and updated by DELNET are mentioned below</a:t>
            </a:r>
            <a:r>
              <a:rPr lang="en-US" altLang="ko-KR" sz="2600" smtClean="0">
                <a:ea typeface="굴림" charset="-127"/>
              </a:rPr>
              <a:t> : -</a:t>
            </a:r>
          </a:p>
          <a:p>
            <a:pPr algn="just" eaLnBrk="1" hangingPunct="1">
              <a:lnSpc>
                <a:spcPct val="90000"/>
              </a:lnSpc>
              <a:buFont typeface="Wingdings" pitchFamily="2" charset="2"/>
              <a:buChar char="Ø"/>
            </a:pPr>
            <a:r>
              <a:rPr lang="en-US" altLang="ko-KR" sz="2600" b="1" smtClean="0">
                <a:latin typeface="Monotype Corsiva" pitchFamily="66" charset="0"/>
                <a:ea typeface="굴림" charset="-127"/>
              </a:rPr>
              <a:t>II (a)  </a:t>
            </a:r>
            <a:r>
              <a:rPr lang="en-US" altLang="ko-KR" sz="2600" b="1" u="sng" smtClean="0">
                <a:latin typeface="Monotype Corsiva" pitchFamily="66" charset="0"/>
                <a:ea typeface="굴림" charset="-127"/>
              </a:rPr>
              <a:t>Union Catalogue of Books</a:t>
            </a:r>
            <a:r>
              <a:rPr lang="en-US" altLang="ko-KR" sz="2600" b="1" smtClean="0">
                <a:latin typeface="Monotype Corsiva" pitchFamily="66" charset="0"/>
                <a:ea typeface="굴림" charset="-127"/>
              </a:rPr>
              <a:t> :-</a:t>
            </a:r>
            <a:endParaRPr lang="en-US" altLang="ko-KR" sz="2600" b="1" u="sng" smtClean="0">
              <a:latin typeface="Monotype Corsiva" pitchFamily="66" charset="0"/>
              <a:ea typeface="굴림" charset="-127"/>
            </a:endParaRPr>
          </a:p>
          <a:p>
            <a:pPr algn="just" eaLnBrk="1" hangingPunct="1">
              <a:lnSpc>
                <a:spcPct val="90000"/>
              </a:lnSpc>
              <a:buFont typeface="Wingdings" pitchFamily="2" charset="2"/>
              <a:buNone/>
            </a:pPr>
            <a:r>
              <a:rPr lang="en-US" altLang="ko-KR" sz="2600" b="1" smtClean="0">
                <a:latin typeface="Times New Roman" pitchFamily="18" charset="0"/>
                <a:ea typeface="굴림" charset="-127"/>
              </a:rPr>
              <a:t>     </a:t>
            </a:r>
            <a:r>
              <a:rPr lang="en-US" altLang="ko-KR" sz="2600" smtClean="0">
                <a:latin typeface="Times New Roman" pitchFamily="18" charset="0"/>
                <a:ea typeface="굴림" charset="-127"/>
              </a:rPr>
              <a:t>DELNET provides access nearly 3 crore bibliographic records of books in English script available with various member libraries located in and outside the country. The databases can be accessed by any of the desired fields including Title, Author, Subject, Date of Publication</a:t>
            </a:r>
            <a:r>
              <a:rPr lang="en-US" altLang="ko-KR" sz="2600" b="1" smtClean="0">
                <a:latin typeface="Times New Roman" pitchFamily="18" charset="0"/>
                <a:ea typeface="굴림" charset="-127"/>
              </a:rPr>
              <a:t>.</a:t>
            </a:r>
            <a:r>
              <a:rPr lang="en-US" altLang="ko-KR" sz="2600" smtClean="0">
                <a:latin typeface="Times New Roman" pitchFamily="18" charset="0"/>
                <a:ea typeface="굴림" charset="-127"/>
              </a:rPr>
              <a:t> </a:t>
            </a:r>
            <a:endParaRPr lang="en-US" altLang="en-US" sz="2600"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0" y="1981200"/>
            <a:ext cx="9144000" cy="4114800"/>
          </a:xfrm>
        </p:spPr>
        <p:txBody>
          <a:bodyPr/>
          <a:lstStyle/>
          <a:p>
            <a:pPr algn="just" eaLnBrk="1" hangingPunct="1">
              <a:buFont typeface="Wingdings" pitchFamily="2" charset="2"/>
              <a:buChar char="Ø"/>
            </a:pPr>
            <a:r>
              <a:rPr lang="en-US" altLang="ko-KR" sz="2100" b="1" smtClean="0">
                <a:latin typeface="Monotype Corsiva" pitchFamily="66" charset="0"/>
                <a:ea typeface="굴림" charset="-127"/>
              </a:rPr>
              <a:t>VI (b)  </a:t>
            </a:r>
            <a:r>
              <a:rPr lang="en-US" altLang="ko-KR" sz="2100" b="1" u="sng" smtClean="0">
                <a:latin typeface="Monotype Corsiva" pitchFamily="66" charset="0"/>
                <a:ea typeface="굴림" charset="-127"/>
              </a:rPr>
              <a:t>Who can Join DELNET as a member</a:t>
            </a:r>
            <a:r>
              <a:rPr lang="en-US" altLang="ko-KR" sz="2100" smtClean="0">
                <a:latin typeface="Monotype Corsiva" pitchFamily="66" charset="0"/>
                <a:ea typeface="굴림" charset="-127"/>
              </a:rPr>
              <a:t>  </a:t>
            </a:r>
            <a:r>
              <a:rPr lang="en-US" altLang="ko-KR" sz="2100" b="1" smtClean="0">
                <a:latin typeface="Monotype Corsiva" pitchFamily="66" charset="0"/>
                <a:ea typeface="굴림" charset="-127"/>
              </a:rPr>
              <a:t>:-</a:t>
            </a:r>
          </a:p>
          <a:p>
            <a:pPr algn="just" eaLnBrk="1" hangingPunct="1">
              <a:buFont typeface="Wingdings" pitchFamily="2" charset="2"/>
              <a:buNone/>
            </a:pPr>
            <a:r>
              <a:rPr lang="en-US" altLang="ko-KR" sz="2100" b="1" smtClean="0">
                <a:latin typeface="Times New Roman" pitchFamily="18" charset="0"/>
                <a:ea typeface="굴림" charset="-127"/>
              </a:rPr>
              <a:t>      </a:t>
            </a:r>
            <a:r>
              <a:rPr lang="en-US" altLang="ko-KR" sz="2100" smtClean="0">
                <a:latin typeface="Times New Roman" pitchFamily="18" charset="0"/>
                <a:ea typeface="굴림" charset="-127"/>
              </a:rPr>
              <a:t>Any Institution/library situated in any part of the World and having any number of books in their library can join as an Institutional Member of DELNET. The Application form and the MOU to be submitted for the purpose are available at DELNET website at </a:t>
            </a:r>
            <a:r>
              <a:rPr lang="en-US" altLang="ko-KR" sz="2100" u="sng" smtClean="0">
                <a:latin typeface="Times New Roman" pitchFamily="18" charset="0"/>
                <a:ea typeface="굴림" charset="-127"/>
                <a:hlinkClick r:id="rId3"/>
              </a:rPr>
              <a:t>www.delnet.nic.in</a:t>
            </a:r>
            <a:endParaRPr lang="en-US" altLang="en-US" sz="2100" u="sng"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endParaRPr lang="en-US" altLang="en-US" smtClean="0"/>
          </a:p>
        </p:txBody>
      </p:sp>
      <p:sp>
        <p:nvSpPr>
          <p:cNvPr id="88067" name="Rectangle 3"/>
          <p:cNvSpPr>
            <a:spLocks noGrp="1" noChangeArrowheads="1"/>
          </p:cNvSpPr>
          <p:nvPr>
            <p:ph type="body" idx="1"/>
          </p:nvPr>
        </p:nvSpPr>
        <p:spPr/>
        <p:txBody>
          <a:bodyPr/>
          <a:lstStyle/>
          <a:p>
            <a:pPr eaLnBrk="1" hangingPunct="1">
              <a:lnSpc>
                <a:spcPct val="90000"/>
              </a:lnSpc>
              <a:buFont typeface="Wingdings" pitchFamily="2" charset="2"/>
              <a:buChar char="Ø"/>
            </a:pPr>
            <a:r>
              <a:rPr lang="en-US" altLang="ko-KR" sz="2600" b="1" smtClean="0">
                <a:latin typeface="Monotype Corsiva" pitchFamily="66" charset="0"/>
                <a:ea typeface="굴림" charset="-127"/>
              </a:rPr>
              <a:t>VII (c )  </a:t>
            </a:r>
            <a:r>
              <a:rPr lang="en-US" altLang="ko-KR" sz="2600" b="1" u="sng" smtClean="0">
                <a:latin typeface="Monotype Corsiva" pitchFamily="66" charset="0"/>
                <a:ea typeface="굴림" charset="-127"/>
              </a:rPr>
              <a:t>Membership Charges </a:t>
            </a:r>
            <a:r>
              <a:rPr lang="en-US" altLang="ko-KR" sz="2600" b="1" smtClean="0">
                <a:latin typeface="Monotype Corsiva" pitchFamily="66" charset="0"/>
                <a:ea typeface="굴림" charset="-127"/>
              </a:rPr>
              <a:t>:-</a:t>
            </a:r>
          </a:p>
          <a:p>
            <a:pPr eaLnBrk="1" hangingPunct="1">
              <a:lnSpc>
                <a:spcPct val="90000"/>
              </a:lnSpc>
              <a:buFont typeface="Wingdings" pitchFamily="2" charset="2"/>
              <a:buNone/>
            </a:pPr>
            <a:endParaRPr lang="en-US" altLang="ko-KR" sz="2600" b="1" smtClean="0">
              <a:latin typeface="Monotype Corsiva" pitchFamily="66" charset="0"/>
              <a:ea typeface="굴림" charset="-127"/>
            </a:endParaRPr>
          </a:p>
          <a:p>
            <a:pPr eaLnBrk="1" hangingPunct="1">
              <a:lnSpc>
                <a:spcPct val="90000"/>
              </a:lnSpc>
              <a:buFont typeface="Wingdings" pitchFamily="2" charset="2"/>
              <a:buNone/>
            </a:pPr>
            <a:r>
              <a:rPr lang="en-US" altLang="ko-KR" sz="2000" b="1" i="1" smtClean="0">
                <a:latin typeface="Times New Roman" pitchFamily="18" charset="0"/>
                <a:ea typeface="굴림" charset="-127"/>
              </a:rPr>
              <a:t>India and Other SAARC Countries</a:t>
            </a:r>
          </a:p>
          <a:p>
            <a:pPr eaLnBrk="1" hangingPunct="1">
              <a:lnSpc>
                <a:spcPct val="90000"/>
              </a:lnSpc>
              <a:buFont typeface="Wingdings" pitchFamily="2" charset="2"/>
              <a:buChar char="v"/>
            </a:pPr>
            <a:r>
              <a:rPr lang="en-US" altLang="ko-KR" sz="2000" smtClean="0">
                <a:latin typeface="Times New Roman" pitchFamily="18" charset="0"/>
                <a:ea typeface="굴림" charset="-127"/>
              </a:rPr>
              <a:t>Admission Fee (one-time)		Rs 5000 + 18% (GST)</a:t>
            </a:r>
          </a:p>
          <a:p>
            <a:pPr eaLnBrk="1" hangingPunct="1">
              <a:lnSpc>
                <a:spcPct val="90000"/>
              </a:lnSpc>
              <a:buFont typeface="Wingdings" pitchFamily="2" charset="2"/>
              <a:buChar char="v"/>
            </a:pPr>
            <a:r>
              <a:rPr lang="en-US" altLang="ko-KR" sz="2000" smtClean="0">
                <a:latin typeface="Times New Roman" pitchFamily="18" charset="0"/>
                <a:ea typeface="굴림" charset="-127"/>
              </a:rPr>
              <a:t>Institutional Membership Fee	  	Rs 11500 + 18% (GST)</a:t>
            </a:r>
          </a:p>
          <a:p>
            <a:pPr eaLnBrk="1" hangingPunct="1">
              <a:lnSpc>
                <a:spcPct val="90000"/>
              </a:lnSpc>
              <a:buFont typeface="Wingdings" pitchFamily="2" charset="2"/>
              <a:buNone/>
            </a:pPr>
            <a:r>
              <a:rPr lang="en-US" altLang="ko-KR" sz="2000" smtClean="0">
                <a:latin typeface="Times New Roman" pitchFamily="18" charset="0"/>
                <a:ea typeface="굴림" charset="-127"/>
              </a:rPr>
              <a:t>                                                                        per annum</a:t>
            </a:r>
          </a:p>
          <a:p>
            <a:pPr eaLnBrk="1" hangingPunct="1">
              <a:lnSpc>
                <a:spcPct val="90000"/>
              </a:lnSpc>
              <a:buFont typeface="Wingdings" pitchFamily="2" charset="2"/>
              <a:buNone/>
            </a:pPr>
            <a:endParaRPr lang="en-US" altLang="ko-KR" sz="2000" b="1" i="1" smtClean="0">
              <a:latin typeface="Times New Roman" pitchFamily="18" charset="0"/>
              <a:ea typeface="굴림" charset="-127"/>
            </a:endParaRPr>
          </a:p>
          <a:p>
            <a:pPr eaLnBrk="1" hangingPunct="1">
              <a:lnSpc>
                <a:spcPct val="90000"/>
              </a:lnSpc>
              <a:buFont typeface="Wingdings" pitchFamily="2" charset="2"/>
              <a:buNone/>
            </a:pPr>
            <a:r>
              <a:rPr lang="en-US" altLang="ko-KR" sz="2000" b="1" i="1" smtClean="0">
                <a:latin typeface="Times New Roman" pitchFamily="18" charset="0"/>
                <a:ea typeface="굴림" charset="-127"/>
              </a:rPr>
              <a:t>Non-SAARC Countries</a:t>
            </a:r>
          </a:p>
          <a:p>
            <a:pPr eaLnBrk="1" hangingPunct="1">
              <a:lnSpc>
                <a:spcPct val="90000"/>
              </a:lnSpc>
              <a:buFont typeface="Wingdings" pitchFamily="2" charset="2"/>
              <a:buChar char="v"/>
            </a:pPr>
            <a:r>
              <a:rPr lang="en-US" altLang="ko-KR" sz="2000" smtClean="0">
                <a:latin typeface="Times New Roman" pitchFamily="18" charset="0"/>
                <a:ea typeface="굴림" charset="-127"/>
              </a:rPr>
              <a:t>Admission Fee (One Time)	 	US $ 100 +18% (GST)</a:t>
            </a:r>
          </a:p>
          <a:p>
            <a:pPr eaLnBrk="1" hangingPunct="1">
              <a:lnSpc>
                <a:spcPct val="90000"/>
              </a:lnSpc>
              <a:buFont typeface="Wingdings" pitchFamily="2" charset="2"/>
              <a:buChar char="v"/>
            </a:pPr>
            <a:r>
              <a:rPr lang="en-US" altLang="ko-KR" sz="2000" smtClean="0">
                <a:latin typeface="Times New Roman" pitchFamily="18" charset="0"/>
                <a:ea typeface="굴림" charset="-127"/>
              </a:rPr>
              <a:t>Institutional Membership Fee		US $ 500 + 18% (GST)</a:t>
            </a:r>
          </a:p>
          <a:p>
            <a:pPr eaLnBrk="1" hangingPunct="1">
              <a:lnSpc>
                <a:spcPct val="90000"/>
              </a:lnSpc>
              <a:buFont typeface="Wingdings" pitchFamily="2" charset="2"/>
              <a:buNone/>
            </a:pPr>
            <a:r>
              <a:rPr lang="en-US" altLang="ko-KR" sz="2000" smtClean="0">
                <a:latin typeface="Times New Roman" pitchFamily="18" charset="0"/>
                <a:ea typeface="굴림" charset="-127"/>
              </a:rPr>
              <a:t>	</a:t>
            </a:r>
            <a:endParaRPr lang="en-US" altLang="en-US" sz="2000"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ko-KR" sz="2100" b="1" smtClean="0">
                <a:latin typeface="Monotype Corsiva" pitchFamily="66" charset="0"/>
                <a:ea typeface="굴림" charset="-127"/>
              </a:rPr>
              <a:t/>
            </a:r>
            <a:br>
              <a:rPr lang="en-US" altLang="ko-KR" sz="2100" b="1" smtClean="0">
                <a:latin typeface="Monotype Corsiva" pitchFamily="66" charset="0"/>
                <a:ea typeface="굴림" charset="-127"/>
              </a:rPr>
            </a:br>
            <a:r>
              <a:rPr lang="en-US" altLang="ko-KR" sz="2100" b="1" smtClean="0">
                <a:latin typeface="Monotype Corsiva" pitchFamily="66" charset="0"/>
                <a:ea typeface="굴림" charset="-127"/>
              </a:rPr>
              <a:t>VIII 	-   </a:t>
            </a:r>
            <a:r>
              <a:rPr lang="en-US" altLang="ko-KR" sz="2100" b="1" u="sng" smtClean="0">
                <a:latin typeface="Monotype Corsiva" pitchFamily="66" charset="0"/>
                <a:ea typeface="굴림" charset="-127"/>
              </a:rPr>
              <a:t>Agenda for the Future</a:t>
            </a:r>
            <a:r>
              <a:rPr lang="en-US" altLang="ko-KR" sz="3400" smtClean="0">
                <a:ea typeface="굴림" charset="-127"/>
              </a:rPr>
              <a:t> </a:t>
            </a:r>
            <a:endParaRPr lang="en-US" altLang="en-US" sz="3400" smtClean="0"/>
          </a:p>
        </p:txBody>
      </p:sp>
      <p:sp>
        <p:nvSpPr>
          <p:cNvPr id="89091" name="Rectangle 3"/>
          <p:cNvSpPr>
            <a:spLocks noGrp="1" noChangeArrowheads="1"/>
          </p:cNvSpPr>
          <p:nvPr>
            <p:ph type="body" idx="1"/>
          </p:nvPr>
        </p:nvSpPr>
        <p:spPr>
          <a:xfrm>
            <a:off x="457200" y="1600200"/>
            <a:ext cx="8229600" cy="4876800"/>
          </a:xfrm>
          <a:noFill/>
        </p:spPr>
        <p:txBody>
          <a:bodyPr/>
          <a:lstStyle/>
          <a:p>
            <a:pPr marL="609600" indent="-609600" eaLnBrk="1" hangingPunct="1">
              <a:lnSpc>
                <a:spcPct val="80000"/>
              </a:lnSpc>
              <a:buFont typeface="Wingdings" pitchFamily="2" charset="2"/>
              <a:buAutoNum type="arabicParenR"/>
            </a:pPr>
            <a:endParaRPr lang="en-US" altLang="ko-KR" sz="2100" smtClean="0">
              <a:latin typeface="Times New Roman" pitchFamily="18" charset="0"/>
              <a:ea typeface="굴림" charset="-127"/>
            </a:endParaRPr>
          </a:p>
          <a:p>
            <a:pPr marL="609600" indent="-609600" algn="just" eaLnBrk="1" hangingPunct="1">
              <a:lnSpc>
                <a:spcPct val="80000"/>
              </a:lnSpc>
              <a:buFont typeface="Wingdings" pitchFamily="2" charset="2"/>
              <a:buNone/>
            </a:pPr>
            <a:r>
              <a:rPr lang="en-US" altLang="ko-KR" sz="2100" smtClean="0">
                <a:latin typeface="Times New Roman" pitchFamily="18" charset="0"/>
                <a:ea typeface="굴림" charset="-127"/>
              </a:rPr>
              <a:t>	</a:t>
            </a:r>
            <a:r>
              <a:rPr lang="en-US" altLang="ko-KR" sz="2100" b="1" smtClean="0">
                <a:latin typeface="Times New Roman" pitchFamily="18" charset="0"/>
                <a:ea typeface="굴림" charset="-127"/>
              </a:rPr>
              <a:t>DELNET is wanting to undertake the following tasks/projects in the days to come :</a:t>
            </a:r>
          </a:p>
          <a:p>
            <a:pPr marL="609600" indent="-609600" algn="just" eaLnBrk="1" hangingPunct="1">
              <a:lnSpc>
                <a:spcPct val="80000"/>
              </a:lnSpc>
              <a:buFont typeface="Wingdings" pitchFamily="2" charset="2"/>
              <a:buAutoNum type="arabicParenR"/>
            </a:pPr>
            <a:r>
              <a:rPr lang="en-US" altLang="ko-KR" sz="2100" smtClean="0">
                <a:latin typeface="Times New Roman" pitchFamily="18" charset="0"/>
                <a:ea typeface="굴림" charset="-127"/>
              </a:rPr>
              <a:t>DELNET intends to network both libraries and knowledge in the integrated network model. While on one hand the National Knowledge Commission of the Government of India has identified DELNET as one of the major library network which will  network more than 25,000 libraries in the near future in India, on the other, DELNET is supporting the establishment of Knowledge Centres and tries to create Knowledge which will be of interest to the common man. We hope that through these two networking channels, DELNET will be able to contribute a great deal not only to the modernization and networking of Libraries but also to the emerging knowledge society. </a:t>
            </a:r>
          </a:p>
        </p:txBody>
      </p:sp>
    </p:spTree>
  </p:cSld>
  <p:clrMapOvr>
    <a:masterClrMapping/>
  </p:clrMapOvr>
  <p:transition>
    <p:comb/>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endParaRPr lang="en-US" altLang="en-US" smtClean="0"/>
          </a:p>
        </p:txBody>
      </p:sp>
      <p:sp>
        <p:nvSpPr>
          <p:cNvPr id="90115" name="Rectangle 3"/>
          <p:cNvSpPr>
            <a:spLocks noGrp="1" noChangeArrowheads="1"/>
          </p:cNvSpPr>
          <p:nvPr>
            <p:ph type="body" idx="1"/>
          </p:nvPr>
        </p:nvSpPr>
        <p:spPr/>
        <p:txBody>
          <a:bodyPr/>
          <a:lstStyle/>
          <a:p>
            <a:pPr marL="609600" indent="-609600" algn="just" eaLnBrk="1" hangingPunct="1">
              <a:lnSpc>
                <a:spcPct val="80000"/>
              </a:lnSpc>
              <a:buFont typeface="Wingdings" pitchFamily="2" charset="2"/>
              <a:buNone/>
            </a:pPr>
            <a:r>
              <a:rPr lang="en-US" altLang="ko-KR" sz="2100" smtClean="0">
                <a:latin typeface="Times New Roman" pitchFamily="18" charset="0"/>
                <a:ea typeface="굴림" charset="-127"/>
              </a:rPr>
              <a:t>2)	DELNET is keen to open shortly the State Centres in different parts of India and also the Regional Centres in order to provide training to the library professionals, promote the usage of network resources and also to help the local libraries in the development of the digital content.</a:t>
            </a:r>
          </a:p>
          <a:p>
            <a:pPr marL="609600" indent="-609600" algn="just" eaLnBrk="1" hangingPunct="1">
              <a:lnSpc>
                <a:spcPct val="80000"/>
              </a:lnSpc>
              <a:buFont typeface="Wingdings" pitchFamily="2" charset="2"/>
              <a:buNone/>
            </a:pPr>
            <a:endParaRPr lang="en-US" altLang="ko-KR" sz="2100" smtClean="0">
              <a:latin typeface="Times New Roman" pitchFamily="18" charset="0"/>
              <a:ea typeface="굴림" charset="-127"/>
            </a:endParaRPr>
          </a:p>
          <a:p>
            <a:pPr marL="609600" indent="-609600" algn="just" eaLnBrk="1" hangingPunct="1">
              <a:lnSpc>
                <a:spcPct val="80000"/>
              </a:lnSpc>
              <a:buFont typeface="Wingdings" pitchFamily="2" charset="2"/>
              <a:buNone/>
            </a:pPr>
            <a:r>
              <a:rPr lang="en-US" altLang="ko-KR" sz="2100" smtClean="0">
                <a:latin typeface="Times New Roman" pitchFamily="18" charset="0"/>
                <a:ea typeface="굴림" charset="-127"/>
              </a:rPr>
              <a:t>3)	DELNET is wanting that more libraries especially specializing in South Asian studies from different parts of the World should become a part of the network and utilize the services and resources created for their researchers and scholars at much affordable cost.</a:t>
            </a:r>
            <a:endParaRPr lang="en-US" altLang="en-US" sz="2100" smtClean="0">
              <a:latin typeface="Times New Roman" pitchFamily="18" charset="0"/>
            </a:endParaRPr>
          </a:p>
          <a:p>
            <a:pPr marL="609600" indent="-609600" algn="just" eaLnBrk="1" hangingPunct="1">
              <a:lnSpc>
                <a:spcPct val="80000"/>
              </a:lnSpc>
            </a:pPr>
            <a:endParaRPr lang="en-US" altLang="en-US" sz="2100"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altLang="ko-KR" sz="2500" b="1" u="sng" smtClean="0">
                <a:latin typeface="Monotype Corsiva" pitchFamily="66" charset="0"/>
                <a:ea typeface="굴림" charset="-127"/>
              </a:rPr>
              <a:t/>
            </a:r>
            <a:br>
              <a:rPr lang="en-US" altLang="ko-KR" sz="2500" b="1" u="sng" smtClean="0">
                <a:latin typeface="Monotype Corsiva" pitchFamily="66" charset="0"/>
                <a:ea typeface="굴림" charset="-127"/>
              </a:rPr>
            </a:br>
            <a:r>
              <a:rPr lang="en-US" altLang="ko-KR" sz="2500" b="1" u="sng" smtClean="0">
                <a:latin typeface="Monotype Corsiva" pitchFamily="66" charset="0"/>
                <a:ea typeface="굴림" charset="-127"/>
              </a:rPr>
              <a:t>Awards for the Best Lending Libraries</a:t>
            </a:r>
            <a:endParaRPr lang="en-US" altLang="en-US" sz="2500" b="1" u="sng" smtClean="0">
              <a:latin typeface="Monotype Corsiva" pitchFamily="66" charset="0"/>
            </a:endParaRPr>
          </a:p>
        </p:txBody>
      </p:sp>
      <p:sp>
        <p:nvSpPr>
          <p:cNvPr id="91139" name="Rectangle 3"/>
          <p:cNvSpPr>
            <a:spLocks noGrp="1" noChangeArrowheads="1"/>
          </p:cNvSpPr>
          <p:nvPr>
            <p:ph type="body" idx="1"/>
          </p:nvPr>
        </p:nvSpPr>
        <p:spPr/>
        <p:txBody>
          <a:bodyPr/>
          <a:lstStyle/>
          <a:p>
            <a:pPr eaLnBrk="1" hangingPunct="1">
              <a:buFont typeface="Wingdings" pitchFamily="2" charset="2"/>
              <a:buNone/>
            </a:pPr>
            <a:r>
              <a:rPr lang="en-US" altLang="ko-KR" sz="1900" smtClean="0">
                <a:latin typeface="Times New Roman" pitchFamily="18" charset="0"/>
                <a:ea typeface="굴림" charset="-127"/>
              </a:rPr>
              <a:t>     </a:t>
            </a:r>
          </a:p>
          <a:p>
            <a:pPr algn="just" eaLnBrk="1" hangingPunct="1">
              <a:buFont typeface="Wingdings" pitchFamily="2" charset="2"/>
              <a:buNone/>
            </a:pPr>
            <a:r>
              <a:rPr lang="en-US" altLang="ko-KR" sz="1900" smtClean="0">
                <a:latin typeface="Times New Roman" pitchFamily="18" charset="0"/>
                <a:ea typeface="굴림" charset="-127"/>
              </a:rPr>
              <a:t>        </a:t>
            </a:r>
            <a:r>
              <a:rPr lang="en-US" altLang="ko-KR" sz="2100" smtClean="0">
                <a:latin typeface="Times New Roman" pitchFamily="18" charset="0"/>
                <a:ea typeface="굴림" charset="-127"/>
              </a:rPr>
              <a:t>DELNET has started awarding the best lending libraries  for books and for journal articles. This is to promote the participation of the libraries and to encourage them in sharing their library resources. </a:t>
            </a:r>
            <a:endParaRPr lang="en-US" altLang="en-US" sz="2100"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0"/>
            <a:ext cx="8229600" cy="914400"/>
          </a:xfrm>
        </p:spPr>
        <p:txBody>
          <a:bodyPr/>
          <a:lstStyle/>
          <a:p>
            <a:pPr eaLnBrk="1" hangingPunct="1"/>
            <a:r>
              <a:rPr lang="en-US" altLang="en-US" smtClean="0"/>
              <a:t>DELNET’s Building </a:t>
            </a:r>
          </a:p>
        </p:txBody>
      </p:sp>
      <p:pic>
        <p:nvPicPr>
          <p:cNvPr id="92163" name="Picture 7" descr="DELNETBuildingpic"/>
          <p:cNvPicPr>
            <a:picLocks noChangeAspect="1" noChangeArrowheads="1"/>
          </p:cNvPicPr>
          <p:nvPr>
            <p:ph idx="1"/>
          </p:nvPr>
        </p:nvPicPr>
        <p:blipFill>
          <a:blip r:embed="rId2"/>
          <a:srcRect/>
          <a:stretch>
            <a:fillRect/>
          </a:stretch>
        </p:blipFill>
        <p:spPr>
          <a:xfrm>
            <a:off x="762000" y="968375"/>
            <a:ext cx="7772400" cy="5162550"/>
          </a:xfrm>
          <a:noFill/>
        </p:spPr>
      </p:pic>
    </p:spTree>
  </p:cSld>
  <p:clrMapOvr>
    <a:masterClrMapping/>
  </p:clrMapOvr>
  <p:transition>
    <p:comb/>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title"/>
          </p:nvPr>
        </p:nvSpPr>
        <p:spPr/>
        <p:txBody>
          <a:bodyPr/>
          <a:lstStyle/>
          <a:p>
            <a:pPr eaLnBrk="1" hangingPunct="1"/>
            <a:endParaRPr lang="en-US" altLang="en-US" smtClean="0"/>
          </a:p>
        </p:txBody>
      </p:sp>
      <p:pic>
        <p:nvPicPr>
          <p:cNvPr id="93187" name="Picture 4" descr="DSC01405"/>
          <p:cNvPicPr>
            <a:picLocks noChangeAspect="1" noChangeArrowheads="1"/>
          </p:cNvPicPr>
          <p:nvPr>
            <p:ph idx="1"/>
          </p:nvPr>
        </p:nvPicPr>
        <p:blipFill>
          <a:blip r:embed="rId2"/>
          <a:srcRect/>
          <a:stretch>
            <a:fillRect/>
          </a:stretch>
        </p:blipFill>
        <p:spPr>
          <a:xfrm>
            <a:off x="0" y="0"/>
            <a:ext cx="9144000" cy="6858000"/>
          </a:xfrm>
          <a:noFill/>
        </p:spPr>
      </p:pic>
    </p:spTree>
  </p:cSld>
  <p:clrMapOvr>
    <a:masterClrMapping/>
  </p:clrMapOvr>
  <p:transition>
    <p:comb/>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WordArt 4"/>
          <p:cNvSpPr>
            <a:spLocks noChangeArrowheads="1" noChangeShapeType="1" noTextEdit="1"/>
          </p:cNvSpPr>
          <p:nvPr/>
        </p:nvSpPr>
        <p:spPr bwMode="auto">
          <a:xfrm>
            <a:off x="3200400" y="2971800"/>
            <a:ext cx="3338513" cy="112395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4400" kern="10">
                <a:ln w="9525">
                  <a:round/>
                  <a:headEnd/>
                  <a:tailEnd/>
                </a:ln>
                <a:gradFill rotWithShape="1">
                  <a:gsLst>
                    <a:gs pos="0">
                      <a:srgbClr val="FFE701"/>
                    </a:gs>
                    <a:gs pos="100000">
                      <a:srgbClr val="FE3E02"/>
                    </a:gs>
                  </a:gsLst>
                  <a:lin ang="5400000" scaled="1"/>
                </a:gradFill>
                <a:latin typeface="Impact"/>
              </a:rPr>
              <a:t>Thank You !</a:t>
            </a:r>
          </a:p>
        </p:txBody>
      </p:sp>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altLang="en-US" smtClean="0"/>
          </a:p>
        </p:txBody>
      </p:sp>
      <p:sp>
        <p:nvSpPr>
          <p:cNvPr id="13315"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altLang="ko-KR" sz="1100" smtClean="0">
                <a:latin typeface="Times New Roman" pitchFamily="18" charset="0"/>
                <a:ea typeface="굴림" charset="-127"/>
              </a:rPr>
              <a:t>    </a:t>
            </a:r>
          </a:p>
          <a:p>
            <a:pPr algn="just" eaLnBrk="1" hangingPunct="1">
              <a:lnSpc>
                <a:spcPct val="80000"/>
              </a:lnSpc>
              <a:buFont typeface="Wingdings" pitchFamily="2" charset="2"/>
              <a:buNone/>
            </a:pPr>
            <a:r>
              <a:rPr lang="en-US" altLang="ko-KR" sz="1100" smtClean="0">
                <a:latin typeface="Times New Roman" pitchFamily="18" charset="0"/>
                <a:ea typeface="굴림" charset="-127"/>
              </a:rPr>
              <a:t>            </a:t>
            </a:r>
            <a:r>
              <a:rPr lang="en-US" altLang="ko-KR" sz="1900" smtClean="0">
                <a:latin typeface="Times New Roman" pitchFamily="18" charset="0"/>
                <a:ea typeface="굴림" charset="-127"/>
              </a:rPr>
              <a:t>The Boolean operators can also be used for refining the search queries. The sorting can be done on the searched results. The searching using ‘Phrase Searching’, ‘Any Words’ and ‘Includes’ can be used. The records can also be retrieved using the specific indexes including Title, Author, Subject, etc. The database size grows with each passing day as more and more data from the member libraries are being merged in the centralized union catalogues. DELNET has developed its own modules on Basis plus software. The member libraries availing of the Interlibrary Loan facility can place requests online through the system itself. The Interlibrary Loan is one of the most popular services of DELNET, the resource sharing is done not only between the libraries located in India but also outside India. It is quite heartening to note that DELNET has evolved a very successful functional model of Interlibrary Loan/Document Delivery services. Through these services, the researchers and scholars of the member libraries are able to get and refer to the books which are not readily available in their own libraries, at</a:t>
            </a:r>
            <a:r>
              <a:rPr lang="en-US" altLang="ko-KR" sz="1900" b="1" smtClean="0">
                <a:latin typeface="Times New Roman" pitchFamily="18" charset="0"/>
                <a:ea typeface="굴림" charset="-127"/>
              </a:rPr>
              <a:t> </a:t>
            </a:r>
            <a:r>
              <a:rPr lang="en-US" altLang="ko-KR" sz="1900" smtClean="0">
                <a:latin typeface="Times New Roman" pitchFamily="18" charset="0"/>
                <a:ea typeface="굴림" charset="-127"/>
              </a:rPr>
              <a:t>times, the books are out of print and are not even available in the market.</a:t>
            </a:r>
            <a:endParaRPr lang="en-US" altLang="en-US" sz="1900" smtClean="0">
              <a:latin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altLang="en-US" smtClean="0"/>
          </a:p>
        </p:txBody>
      </p:sp>
      <p:pic>
        <p:nvPicPr>
          <p:cNvPr id="15363" name="Picture 3"/>
          <p:cNvPicPr>
            <a:picLocks noChangeAspect="1" noChangeArrowheads="1"/>
          </p:cNvPicPr>
          <p:nvPr>
            <p:ph type="body" idx="1"/>
          </p:nvPr>
        </p:nvPicPr>
        <p:blipFill>
          <a:blip r:embed="rId2"/>
          <a:srcRect/>
          <a:stretch>
            <a:fillRect/>
          </a:stretch>
        </p:blipFill>
        <p:spPr>
          <a:xfrm>
            <a:off x="457200" y="0"/>
            <a:ext cx="8229600" cy="6858000"/>
          </a:xfrm>
        </p:spPr>
      </p:pic>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altLang="en-US" smtClean="0"/>
          </a:p>
        </p:txBody>
      </p:sp>
      <p:pic>
        <p:nvPicPr>
          <p:cNvPr id="16387" name="Picture 3"/>
          <p:cNvPicPr>
            <a:picLocks noChangeAspect="1" noChangeArrowheads="1"/>
          </p:cNvPicPr>
          <p:nvPr>
            <p:ph type="body" idx="1"/>
          </p:nvPr>
        </p:nvPicPr>
        <p:blipFill>
          <a:blip r:embed="rId3"/>
          <a:srcRect/>
          <a:stretch>
            <a:fillRect/>
          </a:stretch>
        </p:blipFill>
        <p:spPr>
          <a:xfrm>
            <a:off x="0" y="0"/>
            <a:ext cx="9144000" cy="6858000"/>
          </a:xfrm>
        </p:spPr>
      </p:pic>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altLang="en-US" smtClean="0"/>
          </a:p>
        </p:txBody>
      </p:sp>
      <p:pic>
        <p:nvPicPr>
          <p:cNvPr id="18435" name="Picture 5"/>
          <p:cNvPicPr>
            <a:picLocks noChangeAspect="1" noChangeArrowheads="1"/>
          </p:cNvPicPr>
          <p:nvPr>
            <p:ph type="body" idx="1"/>
          </p:nvPr>
        </p:nvPicPr>
        <p:blipFill>
          <a:blip r:embed="rId2"/>
          <a:srcRect/>
          <a:stretch>
            <a:fillRect/>
          </a:stretch>
        </p:blipFill>
        <p:spPr>
          <a:xfrm>
            <a:off x="0" y="76200"/>
            <a:ext cx="9144000" cy="6553200"/>
          </a:xfrm>
        </p:spPr>
      </p:pic>
    </p:spTree>
  </p:cSld>
  <p:clrMapOvr>
    <a:masterClrMapping/>
  </p:clrMapOvr>
  <p:transition>
    <p:comb/>
  </p:transition>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5313</TotalTime>
  <Words>2870</Words>
  <Application>Microsoft Office PowerPoint</Application>
  <PresentationFormat>On-screen Show (4:3)</PresentationFormat>
  <Paragraphs>259</Paragraphs>
  <Slides>57</Slides>
  <Notes>32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6" baseType="lpstr">
      <vt:lpstr>Verdana</vt:lpstr>
      <vt:lpstr>Arial</vt:lpstr>
      <vt:lpstr>Wingdings</vt:lpstr>
      <vt:lpstr>Monotype Corsiva</vt:lpstr>
      <vt:lpstr>굴림</vt:lpstr>
      <vt:lpstr>Times New Roman</vt:lpstr>
      <vt:lpstr>Profile</vt:lpstr>
      <vt:lpstr>Microsoft Office Excel Chart</vt:lpstr>
      <vt:lpstr>Microsoft Excel Chart</vt:lpstr>
      <vt:lpstr>Slide 1</vt:lpstr>
      <vt:lpstr>INTRODUCTION</vt:lpstr>
      <vt:lpstr>II - Network Resources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 III  DELNET’s  Network Operations </vt:lpstr>
      <vt:lpstr> IV  THE SERVICES  </vt:lpstr>
      <vt:lpstr>Slide 33</vt:lpstr>
      <vt:lpstr>Slide 34</vt:lpstr>
      <vt:lpstr>Slide 35</vt:lpstr>
      <vt:lpstr>Slide 36</vt:lpstr>
      <vt:lpstr>Slide 37</vt:lpstr>
      <vt:lpstr>Slide 38</vt:lpstr>
      <vt:lpstr>Slide 39</vt:lpstr>
      <vt:lpstr>DELNET Consortium</vt:lpstr>
      <vt:lpstr> V  -  National Initiatives</vt:lpstr>
      <vt:lpstr>         </vt:lpstr>
      <vt:lpstr>Slide 43</vt:lpstr>
      <vt:lpstr> VI  -  DELNET Membership</vt:lpstr>
      <vt:lpstr>Slide 45</vt:lpstr>
      <vt:lpstr>Slide 46</vt:lpstr>
      <vt:lpstr>Subject-Wise Member Libraries as on 27.08.2019</vt:lpstr>
      <vt:lpstr>Type-Wise Member Libraries as on 27.08.2019</vt:lpstr>
      <vt:lpstr>Slide 49</vt:lpstr>
      <vt:lpstr>Slide 50</vt:lpstr>
      <vt:lpstr>Slide 51</vt:lpstr>
      <vt:lpstr> VIII  -   Agenda for the Future </vt:lpstr>
      <vt:lpstr>Slide 53</vt:lpstr>
      <vt:lpstr> Awards for the Best Lending Libraries</vt:lpstr>
      <vt:lpstr>DELNET’s Building </vt:lpstr>
      <vt:lpstr>Slide 56</vt:lpstr>
      <vt:lpstr>Slide 57</vt:lpstr>
    </vt:vector>
  </TitlesOfParts>
  <Company>bmbsoftech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madhu</dc:creator>
  <cp:lastModifiedBy>DXC</cp:lastModifiedBy>
  <cp:revision>617</cp:revision>
  <dcterms:created xsi:type="dcterms:W3CDTF">2006-09-21T09:26:02Z</dcterms:created>
  <dcterms:modified xsi:type="dcterms:W3CDTF">2019-09-26T03:52:33Z</dcterms:modified>
</cp:coreProperties>
</file>